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9"/>
  </p:notesMasterIdLst>
  <p:sldIdLst>
    <p:sldId id="256" r:id="rId2"/>
    <p:sldId id="345" r:id="rId3"/>
    <p:sldId id="344" r:id="rId4"/>
    <p:sldId id="357" r:id="rId5"/>
    <p:sldId id="358" r:id="rId6"/>
    <p:sldId id="359" r:id="rId7"/>
    <p:sldId id="362" r:id="rId8"/>
    <p:sldId id="360" r:id="rId9"/>
    <p:sldId id="363" r:id="rId10"/>
    <p:sldId id="364" r:id="rId11"/>
    <p:sldId id="365" r:id="rId12"/>
    <p:sldId id="366" r:id="rId13"/>
    <p:sldId id="368" r:id="rId14"/>
    <p:sldId id="370" r:id="rId15"/>
    <p:sldId id="369" r:id="rId16"/>
    <p:sldId id="367" r:id="rId17"/>
    <p:sldId id="372" r:id="rId18"/>
    <p:sldId id="371" r:id="rId19"/>
    <p:sldId id="374" r:id="rId20"/>
    <p:sldId id="373" r:id="rId21"/>
    <p:sldId id="375" r:id="rId22"/>
    <p:sldId id="376" r:id="rId23"/>
    <p:sldId id="379" r:id="rId24"/>
    <p:sldId id="377" r:id="rId25"/>
    <p:sldId id="378" r:id="rId26"/>
    <p:sldId id="353" r:id="rId27"/>
    <p:sldId id="380" r:id="rId2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CE5"/>
    <a:srgbClr val="B4C7E7"/>
    <a:srgbClr val="EAB200"/>
    <a:srgbClr val="2F5597"/>
    <a:srgbClr val="788EBF"/>
    <a:srgbClr val="D4DFF1"/>
    <a:srgbClr val="CAD7EE"/>
    <a:srgbClr val="F4F5F8"/>
    <a:srgbClr val="F1F3F6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7385" autoAdjust="0"/>
  </p:normalViewPr>
  <p:slideViewPr>
    <p:cSldViewPr snapToGrid="0">
      <p:cViewPr varScale="1">
        <p:scale>
          <a:sx n="89" d="100"/>
          <a:sy n="89" d="100"/>
        </p:scale>
        <p:origin x="137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1" d="100"/>
          <a:sy n="131" d="100"/>
        </p:scale>
        <p:origin x="3876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4E4CB-389A-4BBB-9BC7-1147B44C11FD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0597C-FA93-4446-99D0-B9406236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374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620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圧力一定の場合のモル熱容量を定圧モル熱容量（</a:t>
            </a:r>
            <a:r>
              <a:rPr kumimoji="1" lang="en-US" altLang="ja-JP" dirty="0"/>
              <a:t>CP</a:t>
            </a:r>
            <a:r>
              <a:rPr kumimoji="1" lang="ja-JP" altLang="en-US" dirty="0"/>
              <a:t>）といいます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また、体積一定の場合のモル熱容量を定積モル熱容量（</a:t>
            </a:r>
            <a:r>
              <a:rPr kumimoji="1" lang="en-US" altLang="ja-JP" dirty="0"/>
              <a:t>CV</a:t>
            </a:r>
            <a:r>
              <a:rPr kumimoji="1" lang="ja-JP" altLang="en-US" dirty="0"/>
              <a:t>）といいます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ちなみに、モル熱容量のことを比熱容量とあらわすこともあります</a:t>
            </a:r>
            <a:endParaRPr kumimoji="1" lang="en-US" altLang="ja-JP" dirty="0"/>
          </a:p>
          <a:p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計算式は、理想気体において、</a:t>
            </a:r>
            <a:r>
              <a:rPr lang="en-US" altLang="ja-JP" sz="1200" b="1" dirty="0">
                <a:solidFill>
                  <a:srgbClr val="2F5597"/>
                </a:solidFill>
              </a:rPr>
              <a:t>C</a:t>
            </a:r>
            <a:r>
              <a:rPr lang="en-US" altLang="ja-JP" sz="1000" b="1" dirty="0">
                <a:solidFill>
                  <a:srgbClr val="2F5597"/>
                </a:solidFill>
              </a:rPr>
              <a:t>P</a:t>
            </a:r>
            <a:r>
              <a:rPr lang="ja-JP" altLang="en-US" sz="1200" b="1" dirty="0">
                <a:solidFill>
                  <a:srgbClr val="2F5597"/>
                </a:solidFill>
              </a:rPr>
              <a:t>＝</a:t>
            </a:r>
            <a:r>
              <a:rPr lang="en-US" altLang="ja-JP" sz="1200" b="1" dirty="0">
                <a:solidFill>
                  <a:srgbClr val="2F5597"/>
                </a:solidFill>
              </a:rPr>
              <a:t>C</a:t>
            </a:r>
            <a:r>
              <a:rPr lang="en-US" altLang="ja-JP" sz="1000" b="1" dirty="0">
                <a:solidFill>
                  <a:srgbClr val="2F5597"/>
                </a:solidFill>
              </a:rPr>
              <a:t>V</a:t>
            </a:r>
            <a:r>
              <a:rPr lang="ja-JP" altLang="en-US" sz="1200" b="1" dirty="0">
                <a:solidFill>
                  <a:srgbClr val="2F5597"/>
                </a:solidFill>
              </a:rPr>
              <a:t>＋</a:t>
            </a:r>
            <a:r>
              <a:rPr lang="en-US" altLang="ja-JP" sz="1200" b="1" dirty="0">
                <a:solidFill>
                  <a:srgbClr val="2F5597"/>
                </a:solidFill>
              </a:rPr>
              <a:t>R</a:t>
            </a:r>
            <a:r>
              <a:rPr lang="ja-JP" altLang="en-US" sz="1200" b="1" dirty="0">
                <a:solidFill>
                  <a:srgbClr val="2F5597"/>
                </a:solidFill>
              </a:rPr>
              <a:t>（気体定数）</a:t>
            </a:r>
            <a:r>
              <a:rPr lang="ja-JP" altLang="en-US" sz="1200" b="0" dirty="0">
                <a:solidFill>
                  <a:srgbClr val="2F5597"/>
                </a:solidFill>
              </a:rPr>
              <a:t>です。</a:t>
            </a:r>
            <a:endParaRPr lang="en-US" altLang="ja-JP" sz="1200" b="0" dirty="0">
              <a:solidFill>
                <a:srgbClr val="2F5597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0" dirty="0">
              <a:solidFill>
                <a:srgbClr val="2F5597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0" dirty="0">
                <a:solidFill>
                  <a:srgbClr val="2F5597"/>
                </a:solidFill>
              </a:rPr>
              <a:t>また、比熱比（ガンマ）＝ｃｐ</a:t>
            </a:r>
            <a:r>
              <a:rPr lang="en-US" altLang="ja-JP" sz="1200" b="0" dirty="0">
                <a:solidFill>
                  <a:srgbClr val="2F5597"/>
                </a:solidFill>
              </a:rPr>
              <a:t>/</a:t>
            </a:r>
            <a:r>
              <a:rPr lang="ja-JP" altLang="en-US" sz="1200" b="0" dirty="0">
                <a:solidFill>
                  <a:srgbClr val="2F5597"/>
                </a:solidFill>
              </a:rPr>
              <a:t>ｃｖです</a:t>
            </a:r>
            <a:endParaRPr lang="en-US" altLang="ja-JP" sz="1200" b="0" dirty="0">
              <a:solidFill>
                <a:srgbClr val="2F5597"/>
              </a:solidFill>
            </a:endParaRP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828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加熱した時の、加えた熱量は物質の量と熱容量と温度変化の積で求められます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計算式は、加えた熱量＝物質の量</a:t>
            </a:r>
            <a:r>
              <a:rPr kumimoji="1" lang="en-US" altLang="ja-JP" dirty="0"/>
              <a:t>×</a:t>
            </a:r>
            <a:r>
              <a:rPr kumimoji="1" lang="ja-JP" altLang="en-US" dirty="0"/>
              <a:t>熱容量</a:t>
            </a:r>
            <a:r>
              <a:rPr kumimoji="1" lang="en-US" altLang="ja-JP" dirty="0"/>
              <a:t>×</a:t>
            </a:r>
            <a:r>
              <a:rPr kumimoji="1" lang="ja-JP" altLang="en-US" dirty="0"/>
              <a:t>温度変化です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33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4996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続いては、熱力学第二法則です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9196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熱力学第二法則では、機械的エネルギーと熱以外のエネルギーを完全に熱に変えることはできるが、その逆はできません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また、熱は高温度の物質から低温度の物質へ自然に移ることができるが、その逆が自然に起こることはありません</a:t>
            </a:r>
            <a:endParaRPr kumimoji="1" lang="en-US" altLang="ja-JP" dirty="0"/>
          </a:p>
          <a:p>
            <a:r>
              <a:rPr kumimoji="1" lang="ja-JP" altLang="en-US" dirty="0"/>
              <a:t>イメージとしては、外気が冷えている場合、ホットコーヒーが冷えることはあれど、周囲の熱を吸収して温度が上がることはないイメージです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7426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エクセルギーとは、系が外界と平衡状態になるまでに取り出せる仕事の最大値です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ここは、よく理解しなくても大丈夫です。とりあえず、エクセルギー＝最大値とだけ覚えましょう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117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カルノーサイクルとは、高温熱源と低温熱源との間の、</a:t>
            </a:r>
            <a:r>
              <a:rPr kumimoji="1" lang="en-US" altLang="ja-JP" dirty="0"/>
              <a:t>2</a:t>
            </a:r>
            <a:r>
              <a:rPr kumimoji="1" lang="ja-JP" altLang="en-US" dirty="0"/>
              <a:t>つの等温変化と２つの断熱変化で構成された可逆サイクルです</a:t>
            </a:r>
            <a:endParaRPr kumimoji="1" lang="en-US" altLang="ja-JP" dirty="0"/>
          </a:p>
          <a:p>
            <a:endParaRPr kumimoji="1" lang="en-US" altLang="ja-JP" dirty="0"/>
          </a:p>
          <a:p>
            <a:pPr marL="0" indent="0" algn="l">
              <a:lnSpc>
                <a:spcPct val="170000"/>
              </a:lnSpc>
              <a:buNone/>
            </a:pPr>
            <a:r>
              <a:rPr lang="ja-JP" altLang="en-US" sz="9600" b="0" i="0" dirty="0">
                <a:solidFill>
                  <a:srgbClr val="333333"/>
                </a:solidFill>
                <a:effectLst/>
                <a:latin typeface="Hiragino Kaku Gothic ProN"/>
              </a:rPr>
              <a:t>カルノーサイクルより高い効率の熱機関を作ることは</a:t>
            </a:r>
            <a:r>
              <a:rPr lang="ja-JP" altLang="en-US" sz="9600" b="1" i="0" u="sng" dirty="0">
                <a:solidFill>
                  <a:srgbClr val="EAB200"/>
                </a:solidFill>
                <a:effectLst/>
                <a:latin typeface="Hiragino Kaku Gothic ProN"/>
              </a:rPr>
              <a:t>不可能です</a:t>
            </a:r>
            <a:endParaRPr lang="ja-JP" altLang="en-US" sz="9600" b="0" i="0" u="sng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lnSpc>
                <a:spcPct val="170000"/>
              </a:lnSpc>
              <a:buNone/>
            </a:pPr>
            <a:endParaRPr lang="en-US" altLang="ja-JP" sz="9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lnSpc>
                <a:spcPct val="170000"/>
              </a:lnSpc>
              <a:buNone/>
            </a:pPr>
            <a:r>
              <a:rPr lang="ja-JP" altLang="en-US" sz="9600" b="0" i="0" dirty="0">
                <a:solidFill>
                  <a:srgbClr val="333333"/>
                </a:solidFill>
                <a:effectLst/>
                <a:latin typeface="Hiragino Kaku Gothic ProN"/>
              </a:rPr>
              <a:t>カルノーサイクルを</a:t>
            </a:r>
            <a:r>
              <a:rPr lang="ja-JP" altLang="en-US" sz="9600" b="1" i="0" u="sng" dirty="0">
                <a:solidFill>
                  <a:srgbClr val="EAB200"/>
                </a:solidFill>
                <a:effectLst/>
                <a:latin typeface="Hiragino Kaku Gothic ProN"/>
              </a:rPr>
              <a:t>逆に動かす</a:t>
            </a:r>
            <a:r>
              <a:rPr lang="ja-JP" altLang="en-US" sz="9600" b="0" i="0" dirty="0">
                <a:solidFill>
                  <a:srgbClr val="333333"/>
                </a:solidFill>
                <a:effectLst/>
                <a:latin typeface="Hiragino Kaku Gothic ProN"/>
              </a:rPr>
              <a:t>と、</a:t>
            </a:r>
            <a:r>
              <a:rPr lang="ja-JP" altLang="en-US" sz="9600" b="1" i="0" u="sng" dirty="0">
                <a:solidFill>
                  <a:srgbClr val="EAB200"/>
                </a:solidFill>
                <a:effectLst/>
                <a:latin typeface="Hiragino Kaku Gothic ProN"/>
              </a:rPr>
              <a:t>ヒートポンプになります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8391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ノート プレースホルダー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kumimoji="1" lang="ja-JP" altLang="en-US" dirty="0"/>
                  <a:t>カルノーサイクルの計算式は、熱効率（エータ）＝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1200" b="1" i="1" smtClean="0">
                            <a:solidFill>
                              <a:srgbClr val="2F559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1200" b="1" i="0" dirty="0" smtClean="0">
                            <a:solidFill>
                              <a:srgbClr val="2F5597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altLang="ja-JP" sz="1000" b="1" i="0" dirty="0" smtClean="0">
                            <a:solidFill>
                              <a:srgbClr val="2F5597"/>
                            </a:solidFill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altLang="ja-JP" sz="1200" b="1" i="0" dirty="0" smtClean="0">
                            <a:solidFill>
                              <a:srgbClr val="2F5597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ja-JP" sz="1200" b="1" dirty="0">
                            <a:solidFill>
                              <a:srgbClr val="2F5597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altLang="ja-JP" sz="1000" b="1" i="0" dirty="0" smtClean="0">
                            <a:solidFill>
                              <a:srgbClr val="2F5597"/>
                            </a:solidFill>
                          </a:rPr>
                          <m:t>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1200" b="1" dirty="0">
                            <a:solidFill>
                              <a:srgbClr val="2F5597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altLang="ja-JP" sz="1000" b="1" i="0" dirty="0" smtClean="0">
                            <a:solidFill>
                              <a:srgbClr val="2F5597"/>
                            </a:solidFill>
                          </a:rPr>
                          <m:t>h</m:t>
                        </m:r>
                      </m:den>
                    </m:f>
                    <m:r>
                      <a:rPr lang="en-US" altLang="ja-JP" sz="1200" b="1" i="0" smtClean="0">
                        <a:solidFill>
                          <a:srgbClr val="2F5597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sz="1400" b="1" i="1">
                            <a:solidFill>
                              <a:srgbClr val="2F559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1400" b="1" i="0" dirty="0" smtClean="0">
                            <a:solidFill>
                              <a:srgbClr val="2F5597"/>
                            </a:solidFill>
                          </a:rPr>
                          <m:t>Q</m:t>
                        </m:r>
                        <m:r>
                          <m:rPr>
                            <m:nor/>
                          </m:rPr>
                          <a:rPr lang="en-US" altLang="ja-JP" sz="1050" b="1" i="0" dirty="0" smtClean="0">
                            <a:solidFill>
                              <a:srgbClr val="2F5597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ja-JP" sz="1400" b="1" dirty="0">
                            <a:solidFill>
                              <a:srgbClr val="2F5597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ja-JP" sz="1400" b="1" i="0" dirty="0" smtClean="0">
                            <a:solidFill>
                              <a:srgbClr val="2F5597"/>
                            </a:solidFill>
                          </a:rPr>
                          <m:t>Q</m:t>
                        </m:r>
                        <m:r>
                          <m:rPr>
                            <m:nor/>
                          </m:rPr>
                          <a:rPr lang="en-US" altLang="ja-JP" sz="1050" b="1" i="0" dirty="0" smtClean="0">
                            <a:solidFill>
                              <a:srgbClr val="2F5597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1400" b="1" dirty="0">
                            <a:solidFill>
                              <a:srgbClr val="2F5597"/>
                            </a:solidFill>
                          </a:rPr>
                          <m:t>Q</m:t>
                        </m:r>
                        <m:r>
                          <m:rPr>
                            <m:nor/>
                          </m:rPr>
                          <a:rPr lang="en-US" altLang="ja-JP" sz="1050" b="1" dirty="0">
                            <a:solidFill>
                              <a:srgbClr val="2F5597"/>
                            </a:solidFill>
                          </a:rPr>
                          <m:t>1</m:t>
                        </m:r>
                      </m:den>
                    </m:f>
                  </m:oMath>
                </a14:m>
                <a:r>
                  <a:rPr kumimoji="1" lang="ja-JP" altLang="en-US" dirty="0"/>
                  <a:t>です</a:t>
                </a:r>
              </a:p>
            </p:txBody>
          </p:sp>
        </mc:Choice>
        <mc:Fallback xmlns="">
          <p:sp>
            <p:nvSpPr>
              <p:cNvPr id="3" name="ノート プレースホルダー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kumimoji="1" lang="ja-JP" altLang="en-US" dirty="0"/>
                  <a:t>カルノーサイクルの計算式は、熱効率（エータ）＝</a:t>
                </a:r>
                <a:r>
                  <a:rPr lang="en-US" altLang="ja-JP" sz="1200" b="1" i="0" dirty="0">
                    <a:solidFill>
                      <a:srgbClr val="2F5597"/>
                    </a:solidFill>
                  </a:rPr>
                  <a:t>"T</a:t>
                </a:r>
                <a:r>
                  <a:rPr lang="en-US" altLang="ja-JP" sz="1000" b="1" i="0" dirty="0">
                    <a:solidFill>
                      <a:srgbClr val="2F5597"/>
                    </a:solidFill>
                  </a:rPr>
                  <a:t>h</a:t>
                </a:r>
                <a:r>
                  <a:rPr lang="en-US" altLang="ja-JP" sz="1200" b="1" i="0" dirty="0">
                    <a:solidFill>
                      <a:srgbClr val="2F5597"/>
                    </a:solidFill>
                  </a:rPr>
                  <a:t>−T</a:t>
                </a:r>
                <a:r>
                  <a:rPr lang="en-US" altLang="ja-JP" sz="1000" b="1" i="0" dirty="0">
                    <a:solidFill>
                      <a:srgbClr val="2F5597"/>
                    </a:solidFill>
                  </a:rPr>
                  <a:t>l</a:t>
                </a:r>
                <a:r>
                  <a:rPr lang="en-US" altLang="ja-JP" sz="1000" b="1" i="0" dirty="0">
                    <a:solidFill>
                      <a:srgbClr val="2F5597"/>
                    </a:solidFill>
                    <a:latin typeface="Cambria Math" panose="02040503050406030204" pitchFamily="18" charset="0"/>
                  </a:rPr>
                  <a:t>" </a:t>
                </a:r>
                <a:r>
                  <a:rPr lang="en-US" altLang="ja-JP" sz="1200" b="1" i="0">
                    <a:solidFill>
                      <a:srgbClr val="2F5597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ja-JP" sz="1200" b="1" i="0" dirty="0">
                    <a:solidFill>
                      <a:srgbClr val="2F5597"/>
                    </a:solidFill>
                    <a:latin typeface="Cambria Math" panose="02040503050406030204" pitchFamily="18" charset="0"/>
                  </a:rPr>
                  <a:t>"</a:t>
                </a:r>
                <a:r>
                  <a:rPr lang="en-US" altLang="ja-JP" sz="1200" b="1" i="0" dirty="0">
                    <a:solidFill>
                      <a:srgbClr val="2F5597"/>
                    </a:solidFill>
                  </a:rPr>
                  <a:t>T</a:t>
                </a:r>
                <a:r>
                  <a:rPr lang="en-US" altLang="ja-JP" sz="1000" b="1" i="0" dirty="0">
                    <a:solidFill>
                      <a:srgbClr val="2F5597"/>
                    </a:solidFill>
                  </a:rPr>
                  <a:t>h</a:t>
                </a:r>
                <a:r>
                  <a:rPr lang="en-US" altLang="ja-JP" sz="1000" b="1" i="0" dirty="0">
                    <a:solidFill>
                      <a:srgbClr val="2F5597"/>
                    </a:solidFill>
                    <a:latin typeface="Cambria Math" panose="02040503050406030204" pitchFamily="18" charset="0"/>
                  </a:rPr>
                  <a:t>" </a:t>
                </a:r>
                <a:r>
                  <a:rPr lang="en-US" altLang="ja-JP" sz="1200" b="1" i="0">
                    <a:solidFill>
                      <a:srgbClr val="2F5597"/>
                    </a:solidFill>
                    <a:latin typeface="Cambria Math" panose="02040503050406030204" pitchFamily="18" charset="0"/>
                  </a:rPr>
                  <a:t>=</a:t>
                </a:r>
                <a:r>
                  <a:rPr lang="en-US" altLang="ja-JP" sz="1400" b="1" i="0" dirty="0">
                    <a:solidFill>
                      <a:srgbClr val="2F5597"/>
                    </a:solidFill>
                  </a:rPr>
                  <a:t>"Q</a:t>
                </a:r>
                <a:r>
                  <a:rPr lang="en-US" altLang="ja-JP" sz="1050" b="1" i="0" dirty="0">
                    <a:solidFill>
                      <a:srgbClr val="2F5597"/>
                    </a:solidFill>
                  </a:rPr>
                  <a:t>1</a:t>
                </a:r>
                <a:r>
                  <a:rPr lang="en-US" altLang="ja-JP" sz="1400" b="1" i="0" dirty="0">
                    <a:solidFill>
                      <a:srgbClr val="2F5597"/>
                    </a:solidFill>
                  </a:rPr>
                  <a:t>−Q</a:t>
                </a:r>
                <a:r>
                  <a:rPr lang="en-US" altLang="ja-JP" sz="1050" b="1" i="0" dirty="0">
                    <a:solidFill>
                      <a:srgbClr val="2F5597"/>
                    </a:solidFill>
                  </a:rPr>
                  <a:t>2</a:t>
                </a:r>
                <a:r>
                  <a:rPr lang="en-US" altLang="ja-JP" sz="1050" b="1" i="0" dirty="0">
                    <a:solidFill>
                      <a:srgbClr val="2F5597"/>
                    </a:solidFill>
                    <a:latin typeface="Cambria Math" panose="02040503050406030204" pitchFamily="18" charset="0"/>
                  </a:rPr>
                  <a:t>" </a:t>
                </a:r>
                <a:r>
                  <a:rPr lang="en-US" altLang="ja-JP" sz="1400" b="1" i="0">
                    <a:solidFill>
                      <a:srgbClr val="2F5597"/>
                    </a:solidFill>
                    <a:latin typeface="Cambria Math" panose="02040503050406030204" pitchFamily="18" charset="0"/>
                  </a:rPr>
                  <a:t>/</a:t>
                </a:r>
                <a:r>
                  <a:rPr lang="en-US" altLang="ja-JP" sz="1400" b="1" i="0" dirty="0">
                    <a:solidFill>
                      <a:srgbClr val="2F5597"/>
                    </a:solidFill>
                    <a:latin typeface="Cambria Math" panose="02040503050406030204" pitchFamily="18" charset="0"/>
                  </a:rPr>
                  <a:t>"</a:t>
                </a:r>
                <a:r>
                  <a:rPr lang="en-US" altLang="ja-JP" sz="1400" b="1" i="0" dirty="0">
                    <a:solidFill>
                      <a:srgbClr val="2F5597"/>
                    </a:solidFill>
                  </a:rPr>
                  <a:t>Q</a:t>
                </a:r>
                <a:r>
                  <a:rPr lang="en-US" altLang="ja-JP" sz="1050" b="1" i="0" dirty="0">
                    <a:solidFill>
                      <a:srgbClr val="2F5597"/>
                    </a:solidFill>
                  </a:rPr>
                  <a:t>1</a:t>
                </a:r>
                <a:r>
                  <a:rPr lang="en-US" altLang="ja-JP" sz="1050" b="1" i="0" dirty="0">
                    <a:solidFill>
                      <a:srgbClr val="2F5597"/>
                    </a:solidFill>
                    <a:latin typeface="Cambria Math" panose="02040503050406030204" pitchFamily="18" charset="0"/>
                  </a:rPr>
                  <a:t>" </a:t>
                </a:r>
                <a:r>
                  <a:rPr kumimoji="1" lang="ja-JP" altLang="en-US" dirty="0"/>
                  <a:t>です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8481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8524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80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まずは、系について説明します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空間のうち、検討対象の空間を系、その周辺を外界といいます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系には、孤立系、閉鎖系、開放系があります</a:t>
            </a:r>
            <a:endParaRPr kumimoji="1" lang="en-US" altLang="ja-JP" dirty="0"/>
          </a:p>
          <a:p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孤立系は、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外界との間でエネルギーも物質も交換しないです</a:t>
            </a:r>
          </a:p>
          <a:p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閉鎖系は、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外界との間でエネルギーは交換するが、物質は交換しません</a:t>
            </a:r>
          </a:p>
          <a:p>
            <a:endParaRPr kumimoji="1"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開放系は、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外界との間でエネルギーも物質も交換します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035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続いては、熱力学第一法則です。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熱力学第一法則は、文章問題も、計算問題もかなり、出題頻度が高いので、しっかりと押さえておきましょう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99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熱力学第一法則とはエネルギー保存の法則です。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熱力学第一法則では、熱と仕事は等価です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計算式は、仕事＝力の大きさ</a:t>
            </a:r>
            <a:r>
              <a:rPr kumimoji="1" lang="en-US" altLang="ja-JP" dirty="0"/>
              <a:t>×</a:t>
            </a:r>
            <a:r>
              <a:rPr kumimoji="1" lang="ja-JP" altLang="en-US" dirty="0"/>
              <a:t>力が動いた距離（変位した量）です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圧力一定の気体では、</a:t>
            </a:r>
            <a:r>
              <a:rPr lang="ja-JP" altLang="en-US" b="1" u="sng" dirty="0">
                <a:solidFill>
                  <a:srgbClr val="2F5597"/>
                </a:solidFill>
              </a:rPr>
              <a:t>仕事（</a:t>
            </a:r>
            <a:r>
              <a:rPr lang="en-US" altLang="ja-JP" b="1" u="sng" dirty="0">
                <a:solidFill>
                  <a:srgbClr val="2F5597"/>
                </a:solidFill>
              </a:rPr>
              <a:t>W</a:t>
            </a:r>
            <a:r>
              <a:rPr lang="ja-JP" altLang="en-US" b="1" u="sng" dirty="0">
                <a:solidFill>
                  <a:srgbClr val="2F5597"/>
                </a:solidFill>
              </a:rPr>
              <a:t>）＝圧力（</a:t>
            </a:r>
            <a:r>
              <a:rPr lang="en-US" altLang="ja-JP" b="1" u="sng" dirty="0">
                <a:solidFill>
                  <a:srgbClr val="2F5597"/>
                </a:solidFill>
              </a:rPr>
              <a:t>P</a:t>
            </a:r>
            <a:r>
              <a:rPr lang="ja-JP" altLang="en-US" b="1" u="sng" dirty="0">
                <a:solidFill>
                  <a:srgbClr val="2F5597"/>
                </a:solidFill>
              </a:rPr>
              <a:t>）</a:t>
            </a:r>
            <a:r>
              <a:rPr lang="en-US" altLang="ja-JP" b="1" u="sng" dirty="0">
                <a:solidFill>
                  <a:srgbClr val="2F5597"/>
                </a:solidFill>
              </a:rPr>
              <a:t>×</a:t>
            </a:r>
            <a:r>
              <a:rPr lang="ja-JP" altLang="en-US" b="1" u="sng" dirty="0">
                <a:solidFill>
                  <a:srgbClr val="2F5597"/>
                </a:solidFill>
              </a:rPr>
              <a:t>体積変化（</a:t>
            </a:r>
            <a:r>
              <a:rPr lang="en-US" altLang="ja-JP" b="1" u="sng" dirty="0">
                <a:solidFill>
                  <a:srgbClr val="2F5597"/>
                </a:solidFill>
              </a:rPr>
              <a:t>V</a:t>
            </a:r>
            <a:r>
              <a:rPr lang="en-US" altLang="ja-JP" sz="1400" b="1" u="sng" dirty="0">
                <a:solidFill>
                  <a:srgbClr val="2F5597"/>
                </a:solidFill>
              </a:rPr>
              <a:t>2―</a:t>
            </a:r>
            <a:r>
              <a:rPr lang="en-US" altLang="ja-JP" b="1" u="sng" dirty="0">
                <a:solidFill>
                  <a:srgbClr val="2F5597"/>
                </a:solidFill>
              </a:rPr>
              <a:t>V</a:t>
            </a:r>
            <a:r>
              <a:rPr lang="en-US" altLang="ja-JP" sz="1400" b="1" u="sng" dirty="0">
                <a:solidFill>
                  <a:srgbClr val="2F5597"/>
                </a:solidFill>
              </a:rPr>
              <a:t>1</a:t>
            </a:r>
            <a:r>
              <a:rPr lang="ja-JP" altLang="en-US" b="1" u="sng" dirty="0">
                <a:solidFill>
                  <a:srgbClr val="2F5597"/>
                </a:solidFill>
              </a:rPr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363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内部エネルギーとは、物質の状態に応じて、物質自体が持つエネルギーです。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内部エネルギーは、状態量（物質の状態によって決まる値で、その状態になるまでの経路には無関係）です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イメージとしては、ホットコーヒーは見かけ上なんのエネルギーも持っていないが、熱という内部エネルギーを持っています。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941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エンタルピーとは、内部エネルギーに圧力と体積の積を加えた量のことです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計算式は、エンタルピー＝内部エネルギー</a:t>
            </a:r>
            <a:r>
              <a:rPr kumimoji="1" lang="en-US" altLang="ja-JP" dirty="0"/>
              <a:t>+</a:t>
            </a:r>
            <a:r>
              <a:rPr kumimoji="1" lang="ja-JP" altLang="en-US" dirty="0"/>
              <a:t>（圧力</a:t>
            </a:r>
            <a:r>
              <a:rPr kumimoji="1" lang="en-US" altLang="ja-JP" dirty="0"/>
              <a:t>×</a:t>
            </a:r>
            <a:r>
              <a:rPr kumimoji="1" lang="ja-JP" altLang="en-US" dirty="0"/>
              <a:t>体積）です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78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125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熱容量とは、物質の温度を１</a:t>
            </a:r>
            <a:r>
              <a:rPr kumimoji="1" lang="en-US" altLang="ja-JP" dirty="0"/>
              <a:t>K</a:t>
            </a:r>
            <a:r>
              <a:rPr kumimoji="1" lang="ja-JP" altLang="en-US" dirty="0"/>
              <a:t>あげるのに必要な熱量のことです。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モル熱容量とは、気体</a:t>
            </a:r>
            <a:r>
              <a:rPr kumimoji="1" lang="en-US" altLang="ja-JP" dirty="0"/>
              <a:t>1</a:t>
            </a:r>
            <a:r>
              <a:rPr kumimoji="1" lang="ja-JP" altLang="en-US" dirty="0"/>
              <a:t>モルの温度を１</a:t>
            </a:r>
            <a:r>
              <a:rPr kumimoji="1" lang="en-US" altLang="ja-JP" dirty="0"/>
              <a:t>K</a:t>
            </a:r>
            <a:r>
              <a:rPr kumimoji="1" lang="ja-JP" altLang="en-US" dirty="0"/>
              <a:t>あげるのに必要な熱量のことです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669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A228F-E298-4470-9A3D-9501190EF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DD8719-CD21-4EDD-BAA9-02E4630C7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DC8669-1536-443B-83AD-0962848E5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F00ABD-7F3A-4571-9835-A73466C88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409262-FB90-4676-9382-F2025395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D5421B-7B54-46BE-BF93-05C17F5BCC38}"/>
              </a:ext>
            </a:extLst>
          </p:cNvPr>
          <p:cNvSpPr/>
          <p:nvPr userDrawn="1"/>
        </p:nvSpPr>
        <p:spPr>
          <a:xfrm>
            <a:off x="20241" y="23813"/>
            <a:ext cx="12151517" cy="1006474"/>
          </a:xfrm>
          <a:prstGeom prst="rect">
            <a:avLst/>
          </a:prstGeom>
          <a:solidFill>
            <a:srgbClr val="6B83B9">
              <a:alpha val="9098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23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8C9787-9BDF-48A4-B993-3A27B248A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F50542-C6C8-4A97-8EDC-58053AFFE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976E51-8C26-4C8B-A698-59FFF5667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2C3B8E-D347-4391-B2A4-B679A4446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48D482-FA7A-401A-8A72-20737325A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25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1C12E9-3F0F-4E36-908A-E24853F51D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E2BA71-E24E-4C66-90CC-9DA374418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9BCD04-F9E4-434E-AEA8-2E0F1B50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80F7AB-20D7-42C2-9AE8-81D98140D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CC7A3E-D8B7-453B-A291-A8AEC03E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22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365A7448-19BF-438E-BB5B-F7574FDDD395}"/>
              </a:ext>
            </a:extLst>
          </p:cNvPr>
          <p:cNvSpPr/>
          <p:nvPr userDrawn="1"/>
        </p:nvSpPr>
        <p:spPr>
          <a:xfrm>
            <a:off x="9673996" y="6482284"/>
            <a:ext cx="1881809" cy="337931"/>
          </a:xfrm>
          <a:prstGeom prst="roundRect">
            <a:avLst/>
          </a:prstGeom>
          <a:solidFill>
            <a:srgbClr val="F1F3F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BDF9B4-9082-44AF-9CDC-6F948719D475}"/>
              </a:ext>
            </a:extLst>
          </p:cNvPr>
          <p:cNvSpPr txBox="1"/>
          <p:nvPr userDrawn="1"/>
        </p:nvSpPr>
        <p:spPr>
          <a:xfrm>
            <a:off x="973505" y="1536858"/>
            <a:ext cx="1210971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b="1" dirty="0">
                <a:solidFill>
                  <a:srgbClr val="F9F9F9"/>
                </a:solidFill>
              </a:rPr>
              <a:t>ガス主任</a:t>
            </a:r>
            <a:endParaRPr kumimoji="1" lang="en-US" altLang="ja-JP" sz="11500" b="1" dirty="0">
              <a:solidFill>
                <a:srgbClr val="F9F9F9"/>
              </a:solidFill>
            </a:endParaRPr>
          </a:p>
          <a:p>
            <a:r>
              <a:rPr kumimoji="1" lang="ja-JP" altLang="en-US" sz="11500" b="1" dirty="0">
                <a:solidFill>
                  <a:srgbClr val="F9F9F9"/>
                </a:solidFill>
              </a:rPr>
              <a:t>　　　　ハック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63D69F-AD22-473C-ACD6-6C66E26FC04F}"/>
              </a:ext>
            </a:extLst>
          </p:cNvPr>
          <p:cNvSpPr/>
          <p:nvPr userDrawn="1"/>
        </p:nvSpPr>
        <p:spPr>
          <a:xfrm>
            <a:off x="20241" y="23813"/>
            <a:ext cx="12151517" cy="1006474"/>
          </a:xfrm>
          <a:prstGeom prst="rect">
            <a:avLst/>
          </a:prstGeom>
          <a:solidFill>
            <a:srgbClr val="6B83B9">
              <a:alpha val="9098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C09846F-EF1B-43EB-A554-AFBF99A8D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0703"/>
            <a:ext cx="10515600" cy="869584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1C4832-913B-4864-8661-514D196E3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28422" y="2659666"/>
            <a:ext cx="10515600" cy="4351338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C95FBF-CDC8-4ADB-8C9D-421F255B8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EBA070-A7F2-4640-84E3-73EDF8F79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7BF055-ACA7-4496-8AD8-3A33ED329F9A}"/>
              </a:ext>
            </a:extLst>
          </p:cNvPr>
          <p:cNvSpPr txBox="1"/>
          <p:nvPr userDrawn="1"/>
        </p:nvSpPr>
        <p:spPr>
          <a:xfrm>
            <a:off x="9703905" y="6482284"/>
            <a:ext cx="2117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ガス主任ハック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A24EEA69-0299-4B14-AE01-2BCD42F4A4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2401" y="6263048"/>
            <a:ext cx="589358" cy="57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検索虫眼鏡のイラスト「Search」">
            <a:extLst>
              <a:ext uri="{FF2B5EF4-FFF2-40B4-BE49-F238E27FC236}">
                <a16:creationId xmlns:a16="http://schemas.microsoft.com/office/drawing/2014/main" id="{6C86DEA4-401F-48F6-9C94-69A49D3C8E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1678" y="6520419"/>
            <a:ext cx="227531" cy="26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36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313F6-761F-4835-BF49-4E83E9654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06D4FE-2456-4DC3-9496-A90BE289F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5CE673-B4AF-478A-BE63-9F15375BD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26F536-2669-46E0-A82F-B9E26AF90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E79D68-0CB2-4216-A1CE-816A05C9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83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299EE-3952-464A-83D4-8C3BA396A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38D771-32BD-4BA2-95B4-D836AA49D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3EF5EA-81B2-4D39-8804-06D72CA14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5B226A-722F-4EE3-B985-A28CF1FCF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01DFCB-CCD0-4BC1-9CD2-D61E0290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C56BA9-C7FB-4C2E-A89C-F7A8A38B9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9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FA062-E85E-4828-A743-44A70DFD3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855AB3-87CA-4994-AC8E-37B049E0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9645C1-E2C6-4C3A-945B-C01713D35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40ED693-F301-4D8C-9DFC-D42132EDE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27A312-3136-41DD-8452-22B96DA10F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2D89810-6B26-473D-9D9A-32206C60E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08BA11D-8F56-48C8-82CC-1FC36AAC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2CEE1B3-0DF8-45D6-AE3C-C2FF6A11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48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9E91DF-DACD-4513-BBCF-EE175EE65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14659E-3991-4B4D-8121-78AB6A433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F2D854-EFB3-4EDA-9160-AC71904F2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8608A8-2731-4165-BE33-E8B3048AD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45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706803C-BFAD-4513-A97D-5B363B511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EE18216-B348-42FD-A872-6FBAEAEB3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E67BF1-4593-4F17-99F2-5C6E26AC1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07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C11968-57EF-4C5E-BA51-720E533AC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40EF86-951F-4440-AC60-C92DEAC1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D9CD92-6A34-44E9-B7DB-6CC09C2DC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047986-4FD1-4D9E-B4AD-8109E451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0296DE-AA9A-4052-87C7-1DCB57077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1BA4B7-CEFC-482A-8B89-CEE1BC680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33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7E45E-4162-4B13-83C6-4F0694D7C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2CB4AD-22FA-4869-83F7-06BB33DDB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A497F7-FC0B-4066-AB78-F8C55028C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F585E4-F206-4DF6-B708-0ED001E2F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F36D3B-5257-44A4-9A6E-898F97A1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43B911-4220-467F-B1A1-949FB2B6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38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D9CE608-1674-43D3-880E-B0F5A9D87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44D448-042E-4000-9164-AC6587390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EC67A4-556F-4E07-8528-588EBD5E95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152AC-3895-43A6-8418-6249D8881319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E89D10-49E4-43EF-A554-797E1F7DA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1A8E8F-409E-40F1-8883-A0C2E6C69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84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AE913D-84B2-4805-BEB6-59DB979D7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755" y="2290570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ガス主任技術者試験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7237F45-B6E5-4516-9768-579D27D68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9299" y="5076204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solidFill>
                  <a:schemeClr val="bg1">
                    <a:lumMod val="50000"/>
                  </a:schemeClr>
                </a:solidFill>
              </a:rPr>
              <a:t>ガス主任ハック</a:t>
            </a:r>
          </a:p>
        </p:txBody>
      </p:sp>
    </p:spTree>
    <p:extLst>
      <p:ext uri="{BB962C8B-B14F-4D97-AF65-F5344CB8AC3E}">
        <p14:creationId xmlns:p14="http://schemas.microsoft.com/office/powerpoint/2010/main" val="2773160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075" y="1539889"/>
            <a:ext cx="10515600" cy="584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F470CCA-2887-4113-9E10-637D4AEA354D}"/>
              </a:ext>
            </a:extLst>
          </p:cNvPr>
          <p:cNvCxnSpPr/>
          <p:nvPr/>
        </p:nvCxnSpPr>
        <p:spPr>
          <a:xfrm>
            <a:off x="4883075" y="1968649"/>
            <a:ext cx="19695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 字 39">
            <a:extLst>
              <a:ext uri="{FF2B5EF4-FFF2-40B4-BE49-F238E27FC236}">
                <a16:creationId xmlns:a16="http://schemas.microsoft.com/office/drawing/2014/main" id="{AD4C8A7C-6741-47D1-A7BA-6F924D13F106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L 字 40">
            <a:extLst>
              <a:ext uri="{FF2B5EF4-FFF2-40B4-BE49-F238E27FC236}">
                <a16:creationId xmlns:a16="http://schemas.microsoft.com/office/drawing/2014/main" id="{05D8E2B7-7A8D-414E-92DC-5D6E967910E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L 字 41">
            <a:extLst>
              <a:ext uri="{FF2B5EF4-FFF2-40B4-BE49-F238E27FC236}">
                <a16:creationId xmlns:a16="http://schemas.microsoft.com/office/drawing/2014/main" id="{8C1BC7CB-634E-4E51-AEDE-58ED48EEC16C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L 字 42">
            <a:extLst>
              <a:ext uri="{FF2B5EF4-FFF2-40B4-BE49-F238E27FC236}">
                <a16:creationId xmlns:a16="http://schemas.microsoft.com/office/drawing/2014/main" id="{89F10FA1-9B91-4EBD-8190-8114EEFB81CF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L 字 43">
            <a:extLst>
              <a:ext uri="{FF2B5EF4-FFF2-40B4-BE49-F238E27FC236}">
                <a16:creationId xmlns:a16="http://schemas.microsoft.com/office/drawing/2014/main" id="{90BC12FE-D9AD-498A-869C-49933ABC367E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L 字 44">
            <a:extLst>
              <a:ext uri="{FF2B5EF4-FFF2-40B4-BE49-F238E27FC236}">
                <a16:creationId xmlns:a16="http://schemas.microsoft.com/office/drawing/2014/main" id="{2BC554A1-F6FE-4C40-8D21-78BD3CCE04B2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L 字 45">
            <a:extLst>
              <a:ext uri="{FF2B5EF4-FFF2-40B4-BE49-F238E27FC236}">
                <a16:creationId xmlns:a16="http://schemas.microsoft.com/office/drawing/2014/main" id="{42437D1C-F31C-4B28-94E5-62439847E862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L 字 46">
            <a:extLst>
              <a:ext uri="{FF2B5EF4-FFF2-40B4-BE49-F238E27FC236}">
                <a16:creationId xmlns:a16="http://schemas.microsoft.com/office/drawing/2014/main" id="{4953C72F-C20D-4845-A792-0B94CB108ABC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519101-8602-4FA0-B6B7-579E704F330E}"/>
              </a:ext>
            </a:extLst>
          </p:cNvPr>
          <p:cNvSpPr txBox="1"/>
          <p:nvPr/>
        </p:nvSpPr>
        <p:spPr>
          <a:xfrm>
            <a:off x="132130" y="3167390"/>
            <a:ext cx="1179076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エンタルピーとは、内部エネルギーに圧力と体積の積を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加えた量のことである</a:t>
            </a:r>
            <a:endParaRPr lang="en-US" altLang="ja-JP" sz="3600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A9E05F5-FAB1-4274-A085-386DD363DA27}"/>
              </a:ext>
            </a:extLst>
          </p:cNvPr>
          <p:cNvSpPr/>
          <p:nvPr/>
        </p:nvSpPr>
        <p:spPr>
          <a:xfrm>
            <a:off x="10757139" y="3167390"/>
            <a:ext cx="427111" cy="516089"/>
          </a:xfrm>
          <a:prstGeom prst="rect">
            <a:avLst/>
          </a:prstGeom>
          <a:solidFill>
            <a:srgbClr val="CA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33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84793"/>
            <a:ext cx="12609417" cy="1382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solidFill>
                  <a:srgbClr val="333333"/>
                </a:solidFill>
              </a:rPr>
              <a:t>熱容量：物質の温度を１</a:t>
            </a:r>
            <a:r>
              <a:rPr lang="en-US" altLang="ja-JP" sz="3600" dirty="0">
                <a:solidFill>
                  <a:srgbClr val="333333"/>
                </a:solidFill>
              </a:rPr>
              <a:t>K</a:t>
            </a:r>
            <a:r>
              <a:rPr lang="ja-JP" altLang="en-US" sz="3600" dirty="0">
                <a:solidFill>
                  <a:srgbClr val="333333"/>
                </a:solidFill>
              </a:rPr>
              <a:t>上げるのに必要な熱量</a:t>
            </a:r>
            <a:endParaRPr lang="en-US" altLang="ja-JP" sz="3600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</a:rPr>
              <a:t>モル熱容量：気体１</a:t>
            </a:r>
            <a:r>
              <a:rPr lang="en-US" altLang="ja-JP" sz="3600" b="0" i="0" dirty="0">
                <a:solidFill>
                  <a:srgbClr val="333333"/>
                </a:solidFill>
                <a:effectLst/>
              </a:rPr>
              <a:t>mol</a:t>
            </a:r>
            <a:r>
              <a:rPr lang="ja-JP" altLang="en-US" sz="3600" b="0" i="0" dirty="0">
                <a:solidFill>
                  <a:srgbClr val="333333"/>
                </a:solidFill>
                <a:effectLst/>
              </a:rPr>
              <a:t>の温度を１</a:t>
            </a:r>
            <a:r>
              <a:rPr lang="en-US" altLang="ja-JP" sz="3600" b="0" i="0" dirty="0">
                <a:solidFill>
                  <a:srgbClr val="333333"/>
                </a:solidFill>
                <a:effectLst/>
              </a:rPr>
              <a:t>K</a:t>
            </a:r>
            <a:r>
              <a:rPr lang="ja-JP" altLang="en-US" sz="3600" b="0" i="0" dirty="0">
                <a:solidFill>
                  <a:srgbClr val="333333"/>
                </a:solidFill>
                <a:effectLst/>
              </a:rPr>
              <a:t>上げるのに必要な熱量</a:t>
            </a:r>
            <a:endParaRPr lang="en-US" altLang="ja-JP" sz="36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 字 25">
            <a:extLst>
              <a:ext uri="{FF2B5EF4-FFF2-40B4-BE49-F238E27FC236}">
                <a16:creationId xmlns:a16="http://schemas.microsoft.com/office/drawing/2014/main" id="{221AE713-89BB-4CB4-97E2-F1B82743EAE5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L 字 26">
            <a:extLst>
              <a:ext uri="{FF2B5EF4-FFF2-40B4-BE49-F238E27FC236}">
                <a16:creationId xmlns:a16="http://schemas.microsoft.com/office/drawing/2014/main" id="{A2C28490-F3A2-4939-8496-F0931AC5AA10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L 字 27">
            <a:extLst>
              <a:ext uri="{FF2B5EF4-FFF2-40B4-BE49-F238E27FC236}">
                <a16:creationId xmlns:a16="http://schemas.microsoft.com/office/drawing/2014/main" id="{B2585314-B46B-470F-9407-C4F09AF2FC9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L 字 28">
            <a:extLst>
              <a:ext uri="{FF2B5EF4-FFF2-40B4-BE49-F238E27FC236}">
                <a16:creationId xmlns:a16="http://schemas.microsoft.com/office/drawing/2014/main" id="{9DA1BF2D-28C8-41FE-96EE-F87C72CCCA70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L 字 29">
            <a:extLst>
              <a:ext uri="{FF2B5EF4-FFF2-40B4-BE49-F238E27FC236}">
                <a16:creationId xmlns:a16="http://schemas.microsoft.com/office/drawing/2014/main" id="{6AA6593A-799E-4AF7-A764-05993C5C2806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>
            <a:extLst>
              <a:ext uri="{FF2B5EF4-FFF2-40B4-BE49-F238E27FC236}">
                <a16:creationId xmlns:a16="http://schemas.microsoft.com/office/drawing/2014/main" id="{0D5D5C1C-3ED8-46A2-AF8B-48D09C251F91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L 字 31">
            <a:extLst>
              <a:ext uri="{FF2B5EF4-FFF2-40B4-BE49-F238E27FC236}">
                <a16:creationId xmlns:a16="http://schemas.microsoft.com/office/drawing/2014/main" id="{95EF5C08-C35F-4F7E-BAB4-F250545496F4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 字 32">
            <a:extLst>
              <a:ext uri="{FF2B5EF4-FFF2-40B4-BE49-F238E27FC236}">
                <a16:creationId xmlns:a16="http://schemas.microsoft.com/office/drawing/2014/main" id="{8D43F4EF-A134-40C7-8051-5CF88FB9914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コンテンツ プレースホルダー 5">
            <a:extLst>
              <a:ext uri="{FF2B5EF4-FFF2-40B4-BE49-F238E27FC236}">
                <a16:creationId xmlns:a16="http://schemas.microsoft.com/office/drawing/2014/main" id="{1F86BA1D-E554-46AF-ABF6-3B7F0F5DF2F9}"/>
              </a:ext>
            </a:extLst>
          </p:cNvPr>
          <p:cNvSpPr txBox="1">
            <a:spLocks/>
          </p:cNvSpPr>
          <p:nvPr/>
        </p:nvSpPr>
        <p:spPr>
          <a:xfrm>
            <a:off x="5257800" y="1612942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熱容量</a:t>
            </a:r>
            <a:endParaRPr lang="ja-JP" altLang="en-US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4EE1782-3AEC-4EB6-9037-E266CEBD6C6A}"/>
              </a:ext>
            </a:extLst>
          </p:cNvPr>
          <p:cNvCxnSpPr>
            <a:cxnSpLocks/>
          </p:cNvCxnSpPr>
          <p:nvPr/>
        </p:nvCxnSpPr>
        <p:spPr>
          <a:xfrm>
            <a:off x="5257800" y="2110215"/>
            <a:ext cx="153118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97FFB6-D6D7-47C9-BE85-732837C831DC}"/>
              </a:ext>
            </a:extLst>
          </p:cNvPr>
          <p:cNvSpPr/>
          <p:nvPr/>
        </p:nvSpPr>
        <p:spPr>
          <a:xfrm>
            <a:off x="2234242" y="4252823"/>
            <a:ext cx="1423359" cy="1009291"/>
          </a:xfrm>
          <a:prstGeom prst="rect">
            <a:avLst/>
          </a:prstGeom>
          <a:solidFill>
            <a:srgbClr val="D6DCE5"/>
          </a:solidFill>
          <a:ln>
            <a:solidFill>
              <a:srgbClr val="2F55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物質</a:t>
            </a:r>
          </a:p>
        </p:txBody>
      </p:sp>
      <p:sp>
        <p:nvSpPr>
          <p:cNvPr id="8" name="雲 7">
            <a:extLst>
              <a:ext uri="{FF2B5EF4-FFF2-40B4-BE49-F238E27FC236}">
                <a16:creationId xmlns:a16="http://schemas.microsoft.com/office/drawing/2014/main" id="{44EA824B-D058-49B7-8F09-61D8F8900DAD}"/>
              </a:ext>
            </a:extLst>
          </p:cNvPr>
          <p:cNvSpPr/>
          <p:nvPr/>
        </p:nvSpPr>
        <p:spPr>
          <a:xfrm>
            <a:off x="7227297" y="4189884"/>
            <a:ext cx="1846954" cy="1127116"/>
          </a:xfrm>
          <a:prstGeom prst="cloud">
            <a:avLst/>
          </a:prstGeom>
          <a:solidFill>
            <a:srgbClr val="D6DC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気体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１</a:t>
            </a:r>
            <a:r>
              <a:rPr kumimoji="1" lang="en-US" altLang="ja-JP" sz="2000" dirty="0">
                <a:solidFill>
                  <a:schemeClr val="tx1"/>
                </a:solidFill>
              </a:rPr>
              <a:t>mol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2050" name="Picture 2" descr="火・炎のイラスト">
            <a:extLst>
              <a:ext uri="{FF2B5EF4-FFF2-40B4-BE49-F238E27FC236}">
                <a16:creationId xmlns:a16="http://schemas.microsoft.com/office/drawing/2014/main" id="{899B5812-2C73-485B-91DD-E6446E879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671" y="5397788"/>
            <a:ext cx="1093038" cy="109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火・炎のイラスト">
            <a:extLst>
              <a:ext uri="{FF2B5EF4-FFF2-40B4-BE49-F238E27FC236}">
                <a16:creationId xmlns:a16="http://schemas.microsoft.com/office/drawing/2014/main" id="{C1EA9464-A4F1-4322-A794-E0DE96A14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776" y="5393762"/>
            <a:ext cx="1093038" cy="109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矢印: 上 8">
            <a:extLst>
              <a:ext uri="{FF2B5EF4-FFF2-40B4-BE49-F238E27FC236}">
                <a16:creationId xmlns:a16="http://schemas.microsoft.com/office/drawing/2014/main" id="{F56B4D12-FA39-4A7D-973B-3E95D2890FB6}"/>
              </a:ext>
            </a:extLst>
          </p:cNvPr>
          <p:cNvSpPr/>
          <p:nvPr/>
        </p:nvSpPr>
        <p:spPr>
          <a:xfrm>
            <a:off x="3761117" y="3855709"/>
            <a:ext cx="1052423" cy="1221523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1K</a:t>
            </a:r>
            <a:endParaRPr kumimoji="1" lang="ja-JP" altLang="en-US" dirty="0"/>
          </a:p>
        </p:txBody>
      </p:sp>
      <p:sp>
        <p:nvSpPr>
          <p:cNvPr id="36" name="矢印: 上 35">
            <a:extLst>
              <a:ext uri="{FF2B5EF4-FFF2-40B4-BE49-F238E27FC236}">
                <a16:creationId xmlns:a16="http://schemas.microsoft.com/office/drawing/2014/main" id="{F8826FD7-B652-40B5-8ECE-D55A8DC9B59F}"/>
              </a:ext>
            </a:extLst>
          </p:cNvPr>
          <p:cNvSpPr/>
          <p:nvPr/>
        </p:nvSpPr>
        <p:spPr>
          <a:xfrm>
            <a:off x="9279816" y="3851683"/>
            <a:ext cx="1052423" cy="1221523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1K</a:t>
            </a:r>
            <a:endParaRPr kumimoji="1" lang="ja-JP" altLang="en-US" dirty="0"/>
          </a:p>
        </p:txBody>
      </p:sp>
      <p:sp>
        <p:nvSpPr>
          <p:cNvPr id="37" name="コンテンツ プレースホルダー 5">
            <a:extLst>
              <a:ext uri="{FF2B5EF4-FFF2-40B4-BE49-F238E27FC236}">
                <a16:creationId xmlns:a16="http://schemas.microsoft.com/office/drawing/2014/main" id="{D055BCDD-B89D-4BA7-BF7F-F619FB5B290A}"/>
              </a:ext>
            </a:extLst>
          </p:cNvPr>
          <p:cNvSpPr txBox="1">
            <a:spLocks/>
          </p:cNvSpPr>
          <p:nvPr/>
        </p:nvSpPr>
        <p:spPr>
          <a:xfrm>
            <a:off x="1160356" y="5847610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Hiragino Kaku Gothic ProN"/>
              </a:rPr>
              <a:t>熱容量</a:t>
            </a:r>
            <a:endParaRPr lang="ja-JP" alt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コンテンツ プレースホルダー 5">
            <a:extLst>
              <a:ext uri="{FF2B5EF4-FFF2-40B4-BE49-F238E27FC236}">
                <a16:creationId xmlns:a16="http://schemas.microsoft.com/office/drawing/2014/main" id="{13DC5230-76BF-4603-93A1-A1AF821CFEB7}"/>
              </a:ext>
            </a:extLst>
          </p:cNvPr>
          <p:cNvSpPr txBox="1">
            <a:spLocks/>
          </p:cNvSpPr>
          <p:nvPr/>
        </p:nvSpPr>
        <p:spPr>
          <a:xfrm>
            <a:off x="5663746" y="5934242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Hiragino Kaku Gothic ProN"/>
              </a:rPr>
              <a:t>モル熱容量</a:t>
            </a:r>
            <a:endParaRPr lang="ja-JP" alt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96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5874" y="2352749"/>
            <a:ext cx="12609417" cy="4790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dirty="0">
                <a:solidFill>
                  <a:srgbClr val="333333"/>
                </a:solidFill>
              </a:rPr>
              <a:t>圧力一定の場合⇒</a:t>
            </a:r>
            <a:r>
              <a:rPr lang="ja-JP" altLang="en-US" sz="3200" b="1" u="sng" dirty="0">
                <a:solidFill>
                  <a:srgbClr val="EAB200"/>
                </a:solidFill>
              </a:rPr>
              <a:t>定圧モル熱容量（</a:t>
            </a:r>
            <a:r>
              <a:rPr lang="en-US" altLang="ja-JP" sz="3200" b="1" u="sng" dirty="0">
                <a:solidFill>
                  <a:srgbClr val="EAB200"/>
                </a:solidFill>
              </a:rPr>
              <a:t>C</a:t>
            </a:r>
            <a:r>
              <a:rPr lang="en-US" altLang="ja-JP" sz="1800" b="1" u="sng" dirty="0">
                <a:solidFill>
                  <a:srgbClr val="EAB200"/>
                </a:solidFill>
              </a:rPr>
              <a:t>P</a:t>
            </a:r>
            <a:r>
              <a:rPr lang="ja-JP" altLang="en-US" sz="3200" b="1" u="sng" dirty="0">
                <a:solidFill>
                  <a:srgbClr val="EAB200"/>
                </a:solidFill>
              </a:rPr>
              <a:t>）</a:t>
            </a:r>
            <a:endParaRPr lang="en-US" altLang="ja-JP" sz="3200" b="1" u="sng" dirty="0">
              <a:solidFill>
                <a:srgbClr val="EAB200"/>
              </a:solidFill>
            </a:endParaRPr>
          </a:p>
          <a:p>
            <a:pPr marL="0" indent="0">
              <a:buNone/>
            </a:pPr>
            <a:r>
              <a:rPr lang="ja-JP" altLang="en-US" sz="3200" b="0" i="0" dirty="0">
                <a:solidFill>
                  <a:srgbClr val="333333"/>
                </a:solidFill>
                <a:effectLst/>
              </a:rPr>
              <a:t>体積一定の場合⇒</a:t>
            </a:r>
            <a:r>
              <a:rPr lang="ja-JP" altLang="en-US" sz="3200" b="1" i="0" u="sng" dirty="0">
                <a:solidFill>
                  <a:srgbClr val="EAB200"/>
                </a:solidFill>
                <a:effectLst/>
              </a:rPr>
              <a:t>定積モル熱容量（</a:t>
            </a:r>
            <a:r>
              <a:rPr lang="en-US" altLang="ja-JP" sz="3200" b="1" i="0" u="sng" dirty="0">
                <a:solidFill>
                  <a:srgbClr val="EAB200"/>
                </a:solidFill>
                <a:effectLst/>
              </a:rPr>
              <a:t>C</a:t>
            </a:r>
            <a:r>
              <a:rPr lang="en-US" altLang="ja-JP" sz="1800" b="1" i="0" u="sng" dirty="0">
                <a:solidFill>
                  <a:srgbClr val="EAB200"/>
                </a:solidFill>
                <a:effectLst/>
              </a:rPr>
              <a:t>V</a:t>
            </a:r>
            <a:r>
              <a:rPr lang="ja-JP" altLang="en-US" sz="3200" b="1" i="0" u="sng" dirty="0">
                <a:solidFill>
                  <a:srgbClr val="EAB200"/>
                </a:solidFill>
                <a:effectLst/>
              </a:rPr>
              <a:t>）</a:t>
            </a:r>
            <a:endParaRPr lang="en-US" altLang="ja-JP" sz="3200" b="1" i="0" u="sng" dirty="0">
              <a:solidFill>
                <a:srgbClr val="EAB200"/>
              </a:solidFill>
              <a:effectLst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 字 25">
            <a:extLst>
              <a:ext uri="{FF2B5EF4-FFF2-40B4-BE49-F238E27FC236}">
                <a16:creationId xmlns:a16="http://schemas.microsoft.com/office/drawing/2014/main" id="{221AE713-89BB-4CB4-97E2-F1B82743EAE5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L 字 26">
            <a:extLst>
              <a:ext uri="{FF2B5EF4-FFF2-40B4-BE49-F238E27FC236}">
                <a16:creationId xmlns:a16="http://schemas.microsoft.com/office/drawing/2014/main" id="{A2C28490-F3A2-4939-8496-F0931AC5AA10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L 字 27">
            <a:extLst>
              <a:ext uri="{FF2B5EF4-FFF2-40B4-BE49-F238E27FC236}">
                <a16:creationId xmlns:a16="http://schemas.microsoft.com/office/drawing/2014/main" id="{B2585314-B46B-470F-9407-C4F09AF2FC9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L 字 28">
            <a:extLst>
              <a:ext uri="{FF2B5EF4-FFF2-40B4-BE49-F238E27FC236}">
                <a16:creationId xmlns:a16="http://schemas.microsoft.com/office/drawing/2014/main" id="{9DA1BF2D-28C8-41FE-96EE-F87C72CCCA70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L 字 29">
            <a:extLst>
              <a:ext uri="{FF2B5EF4-FFF2-40B4-BE49-F238E27FC236}">
                <a16:creationId xmlns:a16="http://schemas.microsoft.com/office/drawing/2014/main" id="{6AA6593A-799E-4AF7-A764-05993C5C2806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>
            <a:extLst>
              <a:ext uri="{FF2B5EF4-FFF2-40B4-BE49-F238E27FC236}">
                <a16:creationId xmlns:a16="http://schemas.microsoft.com/office/drawing/2014/main" id="{0D5D5C1C-3ED8-46A2-AF8B-48D09C251F91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L 字 31">
            <a:extLst>
              <a:ext uri="{FF2B5EF4-FFF2-40B4-BE49-F238E27FC236}">
                <a16:creationId xmlns:a16="http://schemas.microsoft.com/office/drawing/2014/main" id="{95EF5C08-C35F-4F7E-BAB4-F250545496F4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 字 32">
            <a:extLst>
              <a:ext uri="{FF2B5EF4-FFF2-40B4-BE49-F238E27FC236}">
                <a16:creationId xmlns:a16="http://schemas.microsoft.com/office/drawing/2014/main" id="{8D43F4EF-A134-40C7-8051-5CF88FB9914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コンテンツ プレースホルダー 5">
            <a:extLst>
              <a:ext uri="{FF2B5EF4-FFF2-40B4-BE49-F238E27FC236}">
                <a16:creationId xmlns:a16="http://schemas.microsoft.com/office/drawing/2014/main" id="{1F86BA1D-E554-46AF-ABF6-3B7F0F5DF2F9}"/>
              </a:ext>
            </a:extLst>
          </p:cNvPr>
          <p:cNvSpPr txBox="1">
            <a:spLocks/>
          </p:cNvSpPr>
          <p:nvPr/>
        </p:nvSpPr>
        <p:spPr>
          <a:xfrm>
            <a:off x="5257800" y="1612942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熱容量</a:t>
            </a:r>
            <a:endParaRPr lang="ja-JP" altLang="en-US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4EE1782-3AEC-4EB6-9037-E266CEBD6C6A}"/>
              </a:ext>
            </a:extLst>
          </p:cNvPr>
          <p:cNvCxnSpPr>
            <a:cxnSpLocks/>
          </p:cNvCxnSpPr>
          <p:nvPr/>
        </p:nvCxnSpPr>
        <p:spPr>
          <a:xfrm>
            <a:off x="5257800" y="2110215"/>
            <a:ext cx="153118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コンテンツ プレースホルダー 5">
                <a:extLst>
                  <a:ext uri="{FF2B5EF4-FFF2-40B4-BE49-F238E27FC236}">
                    <a16:creationId xmlns:a16="http://schemas.microsoft.com/office/drawing/2014/main" id="{88EB9F2A-D296-4B9D-B88A-FF96506814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01717" y="3451096"/>
                <a:ext cx="9188566" cy="21738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200" b="1" i="0" dirty="0">
                    <a:solidFill>
                      <a:schemeClr val="accent1">
                        <a:lumMod val="75000"/>
                      </a:schemeClr>
                    </a:solidFill>
                    <a:effectLst/>
                  </a:rPr>
                  <a:t>計算式</a:t>
                </a:r>
                <a:endParaRPr lang="en-US" altLang="ja-JP" sz="3200" b="1" i="0" dirty="0">
                  <a:solidFill>
                    <a:schemeClr val="accent1">
                      <a:lumMod val="75000"/>
                    </a:schemeClr>
                  </a:solidFill>
                  <a:effectLst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ja-JP" altLang="en-US" sz="3200" dirty="0"/>
                  <a:t>理想気体においては、</a:t>
                </a:r>
                <a:r>
                  <a:rPr lang="en-US" altLang="ja-JP" sz="3200" b="1" dirty="0">
                    <a:solidFill>
                      <a:srgbClr val="2F5597"/>
                    </a:solidFill>
                  </a:rPr>
                  <a:t>C</a:t>
                </a:r>
                <a:r>
                  <a:rPr lang="en-US" altLang="ja-JP" sz="2000" b="1" dirty="0">
                    <a:solidFill>
                      <a:srgbClr val="2F5597"/>
                    </a:solidFill>
                  </a:rPr>
                  <a:t>P</a:t>
                </a:r>
                <a:r>
                  <a:rPr lang="ja-JP" altLang="en-US" sz="3200" b="1" dirty="0">
                    <a:solidFill>
                      <a:srgbClr val="2F5597"/>
                    </a:solidFill>
                  </a:rPr>
                  <a:t>＝</a:t>
                </a:r>
                <a:r>
                  <a:rPr lang="en-US" altLang="ja-JP" sz="3200" b="1" dirty="0">
                    <a:solidFill>
                      <a:srgbClr val="2F5597"/>
                    </a:solidFill>
                  </a:rPr>
                  <a:t>C</a:t>
                </a:r>
                <a:r>
                  <a:rPr lang="en-US" altLang="ja-JP" sz="2000" b="1" dirty="0">
                    <a:solidFill>
                      <a:srgbClr val="2F5597"/>
                    </a:solidFill>
                  </a:rPr>
                  <a:t>V</a:t>
                </a:r>
                <a:r>
                  <a:rPr lang="ja-JP" altLang="en-US" sz="3200" b="1" dirty="0">
                    <a:solidFill>
                      <a:srgbClr val="2F5597"/>
                    </a:solidFill>
                  </a:rPr>
                  <a:t>＋</a:t>
                </a:r>
                <a:r>
                  <a:rPr lang="en-US" altLang="ja-JP" sz="3200" b="1" dirty="0">
                    <a:solidFill>
                      <a:srgbClr val="2F5597"/>
                    </a:solidFill>
                  </a:rPr>
                  <a:t>R</a:t>
                </a:r>
                <a:r>
                  <a:rPr lang="ja-JP" altLang="en-US" sz="3200" b="1" dirty="0">
                    <a:solidFill>
                      <a:srgbClr val="2F5597"/>
                    </a:solidFill>
                  </a:rPr>
                  <a:t>（気体定数）</a:t>
                </a:r>
                <a:endParaRPr lang="en-US" altLang="ja-JP" sz="3200" b="1" dirty="0">
                  <a:solidFill>
                    <a:srgbClr val="2F5597"/>
                  </a:solidFill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ja-JP" altLang="en-US" sz="3200" b="1" dirty="0">
                    <a:solidFill>
                      <a:srgbClr val="2F5597"/>
                    </a:solidFill>
                  </a:rPr>
                  <a:t>比熱比（</a:t>
                </a:r>
                <a:r>
                  <a:rPr lang="en-US" altLang="ja-JP" sz="3200" b="1" dirty="0">
                    <a:solidFill>
                      <a:srgbClr val="2F5597"/>
                    </a:solidFill>
                  </a:rPr>
                  <a:t>γ</a:t>
                </a:r>
                <a:r>
                  <a:rPr lang="ja-JP" altLang="en-US" sz="3200" b="1" dirty="0">
                    <a:solidFill>
                      <a:srgbClr val="2F5597"/>
                    </a:solidFill>
                  </a:rPr>
                  <a:t>）＝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b="1" i="1" smtClean="0">
                            <a:solidFill>
                              <a:srgbClr val="2F559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3200" b="1" dirty="0">
                            <a:solidFill>
                              <a:srgbClr val="2F5597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ja-JP" sz="2000" b="1" dirty="0">
                            <a:solidFill>
                              <a:srgbClr val="2F5597"/>
                            </a:solidFill>
                          </a:rPr>
                          <m:t>P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3200" b="1" dirty="0">
                            <a:solidFill>
                              <a:srgbClr val="2F5597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ja-JP" sz="2000" b="1" dirty="0">
                            <a:solidFill>
                              <a:srgbClr val="2F5597"/>
                            </a:solidFill>
                          </a:rPr>
                          <m:t>V</m:t>
                        </m:r>
                      </m:den>
                    </m:f>
                  </m:oMath>
                </a14:m>
                <a:r>
                  <a:rPr lang="ja-JP" altLang="en-US" sz="3200" b="1" dirty="0">
                    <a:solidFill>
                      <a:srgbClr val="2F5597"/>
                    </a:solidFill>
                  </a:rPr>
                  <a:t>　</a:t>
                </a:r>
                <a:r>
                  <a:rPr lang="ja-JP" altLang="en-US" sz="3600" b="1" dirty="0">
                    <a:solidFill>
                      <a:srgbClr val="2F5597"/>
                    </a:solidFill>
                  </a:rPr>
                  <a:t>　</a:t>
                </a:r>
                <a:endParaRPr lang="en-US" altLang="ja-JP" sz="3600" b="1" dirty="0">
                  <a:solidFill>
                    <a:srgbClr val="2F5597"/>
                  </a:solidFill>
                </a:endParaRPr>
              </a:p>
            </p:txBody>
          </p:sp>
        </mc:Choice>
        <mc:Fallback xmlns="">
          <p:sp>
            <p:nvSpPr>
              <p:cNvPr id="39" name="コンテンツ プレースホルダー 5">
                <a:extLst>
                  <a:ext uri="{FF2B5EF4-FFF2-40B4-BE49-F238E27FC236}">
                    <a16:creationId xmlns:a16="http://schemas.microsoft.com/office/drawing/2014/main" id="{88EB9F2A-D296-4B9D-B88A-FF9650681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717" y="3451096"/>
                <a:ext cx="9188566" cy="2173856"/>
              </a:xfrm>
              <a:prstGeom prst="rect">
                <a:avLst/>
              </a:prstGeom>
              <a:blipFill>
                <a:blip r:embed="rId3"/>
                <a:stretch>
                  <a:fillRect l="-1658" t="-5322" b="-196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コンテンツ プレースホルダー 5">
            <a:extLst>
              <a:ext uri="{FF2B5EF4-FFF2-40B4-BE49-F238E27FC236}">
                <a16:creationId xmlns:a16="http://schemas.microsoft.com/office/drawing/2014/main" id="{DB81AF75-704B-45CE-9BF5-B7E2774980CA}"/>
              </a:ext>
            </a:extLst>
          </p:cNvPr>
          <p:cNvSpPr txBox="1">
            <a:spLocks/>
          </p:cNvSpPr>
          <p:nvPr/>
        </p:nvSpPr>
        <p:spPr>
          <a:xfrm>
            <a:off x="693069" y="5757259"/>
            <a:ext cx="12609417" cy="4790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dirty="0">
                <a:solidFill>
                  <a:srgbClr val="333333"/>
                </a:solidFill>
              </a:rPr>
              <a:t>気体の定圧モル熱容量は定積モル熱容量より大きい（</a:t>
            </a:r>
            <a:r>
              <a:rPr lang="en-US" altLang="ja-JP" sz="3200" b="1" u="sng" dirty="0">
                <a:solidFill>
                  <a:srgbClr val="EAB200"/>
                </a:solidFill>
              </a:rPr>
              <a:t>C</a:t>
            </a:r>
            <a:r>
              <a:rPr lang="en-US" altLang="ja-JP" sz="2000" b="1" u="sng" dirty="0">
                <a:solidFill>
                  <a:srgbClr val="EAB200"/>
                </a:solidFill>
              </a:rPr>
              <a:t>P</a:t>
            </a:r>
            <a:r>
              <a:rPr lang="ja-JP" altLang="en-US" sz="3200" b="1" u="sng" dirty="0">
                <a:solidFill>
                  <a:srgbClr val="EAB200"/>
                </a:solidFill>
              </a:rPr>
              <a:t>＞</a:t>
            </a:r>
            <a:r>
              <a:rPr lang="en-US" altLang="ja-JP" sz="3200" b="1" u="sng" dirty="0">
                <a:solidFill>
                  <a:srgbClr val="EAB200"/>
                </a:solidFill>
              </a:rPr>
              <a:t>C</a:t>
            </a:r>
            <a:r>
              <a:rPr lang="en-US" altLang="ja-JP" sz="2000" b="1" u="sng" dirty="0">
                <a:solidFill>
                  <a:srgbClr val="EAB200"/>
                </a:solidFill>
              </a:rPr>
              <a:t>V</a:t>
            </a:r>
            <a:r>
              <a:rPr lang="ja-JP" altLang="en-US" sz="3200" dirty="0">
                <a:solidFill>
                  <a:srgbClr val="333333"/>
                </a:solidFill>
              </a:rPr>
              <a:t>）</a:t>
            </a:r>
            <a:endParaRPr lang="en-US" altLang="ja-JP" sz="3200" dirty="0">
              <a:solidFill>
                <a:srgbClr val="333333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b="1" u="sng" dirty="0">
                <a:solidFill>
                  <a:srgbClr val="EAB200"/>
                </a:solidFill>
              </a:rPr>
              <a:t>比熱比（</a:t>
            </a:r>
            <a:r>
              <a:rPr lang="en-US" altLang="ja-JP" sz="3200" b="1" u="sng" dirty="0">
                <a:solidFill>
                  <a:srgbClr val="EAB200"/>
                </a:solidFill>
              </a:rPr>
              <a:t>γ</a:t>
            </a:r>
            <a:r>
              <a:rPr lang="ja-JP" altLang="en-US" sz="3200" b="1" u="sng" dirty="0">
                <a:solidFill>
                  <a:srgbClr val="EAB200"/>
                </a:solidFill>
              </a:rPr>
              <a:t>）</a:t>
            </a:r>
            <a:r>
              <a:rPr lang="ja-JP" altLang="en-US" sz="3200" dirty="0">
                <a:solidFill>
                  <a:srgbClr val="333333"/>
                </a:solidFill>
              </a:rPr>
              <a:t>は</a:t>
            </a:r>
            <a:r>
              <a:rPr lang="ja-JP" altLang="en-US" sz="3200" b="1" u="sng" dirty="0">
                <a:solidFill>
                  <a:srgbClr val="EAB200"/>
                </a:solidFill>
              </a:rPr>
              <a:t>常に</a:t>
            </a:r>
            <a:r>
              <a:rPr lang="en-US" altLang="ja-JP" sz="3200" b="1" u="sng" dirty="0">
                <a:solidFill>
                  <a:srgbClr val="EAB200"/>
                </a:solidFill>
              </a:rPr>
              <a:t>1</a:t>
            </a:r>
            <a:r>
              <a:rPr lang="ja-JP" altLang="en-US" sz="3200" b="1" u="sng" dirty="0">
                <a:solidFill>
                  <a:srgbClr val="EAB200"/>
                </a:solidFill>
              </a:rPr>
              <a:t>より大きい</a:t>
            </a:r>
            <a:endParaRPr lang="en-US" altLang="ja-JP" sz="3200" b="1" u="sng" dirty="0">
              <a:solidFill>
                <a:srgbClr val="EAB200"/>
              </a:solidFill>
            </a:endParaRPr>
          </a:p>
        </p:txBody>
      </p:sp>
      <p:sp>
        <p:nvSpPr>
          <p:cNvPr id="41" name="コンテンツ プレースホルダー 5">
            <a:extLst>
              <a:ext uri="{FF2B5EF4-FFF2-40B4-BE49-F238E27FC236}">
                <a16:creationId xmlns:a16="http://schemas.microsoft.com/office/drawing/2014/main" id="{9581271E-BEB8-4753-AFFF-67AC00D88B0E}"/>
              </a:ext>
            </a:extLst>
          </p:cNvPr>
          <p:cNvSpPr txBox="1">
            <a:spLocks/>
          </p:cNvSpPr>
          <p:nvPr/>
        </p:nvSpPr>
        <p:spPr>
          <a:xfrm>
            <a:off x="9034739" y="5228003"/>
            <a:ext cx="12609417" cy="4790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000" dirty="0">
                <a:solidFill>
                  <a:srgbClr val="333333"/>
                </a:solidFill>
              </a:rPr>
              <a:t>※γ</a:t>
            </a:r>
            <a:r>
              <a:rPr lang="ja-JP" altLang="en-US" sz="2000" dirty="0">
                <a:solidFill>
                  <a:srgbClr val="333333"/>
                </a:solidFill>
              </a:rPr>
              <a:t>⇒ガンマ</a:t>
            </a:r>
            <a:endParaRPr lang="en-US" altLang="ja-JP" sz="2000" b="1" u="sng" dirty="0">
              <a:solidFill>
                <a:srgbClr val="EAB200"/>
              </a:solidFill>
            </a:endParaRPr>
          </a:p>
        </p:txBody>
      </p:sp>
      <p:sp>
        <p:nvSpPr>
          <p:cNvPr id="42" name="コンテンツ プレースホルダー 5">
            <a:extLst>
              <a:ext uri="{FF2B5EF4-FFF2-40B4-BE49-F238E27FC236}">
                <a16:creationId xmlns:a16="http://schemas.microsoft.com/office/drawing/2014/main" id="{68D09DDF-F1F1-4369-BBD9-BF1900E814C0}"/>
              </a:ext>
            </a:extLst>
          </p:cNvPr>
          <p:cNvSpPr txBox="1">
            <a:spLocks/>
          </p:cNvSpPr>
          <p:nvPr/>
        </p:nvSpPr>
        <p:spPr>
          <a:xfrm>
            <a:off x="9731158" y="3107708"/>
            <a:ext cx="4672867" cy="37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1600" dirty="0">
                <a:solidFill>
                  <a:srgbClr val="333333"/>
                </a:solidFill>
              </a:rPr>
              <a:t>※</a:t>
            </a:r>
            <a:r>
              <a:rPr lang="ja-JP" altLang="en-US" sz="1600" dirty="0">
                <a:solidFill>
                  <a:srgbClr val="333333"/>
                </a:solidFill>
              </a:rPr>
              <a:t>モル熱容量＝比熱容量</a:t>
            </a:r>
            <a:endParaRPr lang="en-US" altLang="ja-JP" sz="1600" dirty="0">
              <a:solidFill>
                <a:srgbClr val="EAB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7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130" y="2639093"/>
            <a:ext cx="12609417" cy="4790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solidFill>
                  <a:srgbClr val="333333"/>
                </a:solidFill>
              </a:rPr>
              <a:t>加熱したときの、加えた熱量は</a:t>
            </a:r>
            <a:r>
              <a:rPr lang="ja-JP" altLang="en-US" sz="3600" b="1" u="sng" dirty="0">
                <a:solidFill>
                  <a:srgbClr val="EAB200"/>
                </a:solidFill>
              </a:rPr>
              <a:t>物質の量</a:t>
            </a:r>
            <a:r>
              <a:rPr lang="ja-JP" altLang="en-US" sz="3600" dirty="0">
                <a:solidFill>
                  <a:srgbClr val="333333"/>
                </a:solidFill>
              </a:rPr>
              <a:t>と</a:t>
            </a:r>
            <a:r>
              <a:rPr lang="ja-JP" altLang="en-US" sz="3600" b="1" u="sng" dirty="0">
                <a:solidFill>
                  <a:srgbClr val="EAB200"/>
                </a:solidFill>
              </a:rPr>
              <a:t>熱容量</a:t>
            </a:r>
            <a:r>
              <a:rPr lang="ja-JP" altLang="en-US" sz="3600" dirty="0">
                <a:solidFill>
                  <a:srgbClr val="333333"/>
                </a:solidFill>
              </a:rPr>
              <a:t>と</a:t>
            </a:r>
            <a:endParaRPr lang="en-US" altLang="ja-JP" sz="3600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ja-JP" altLang="en-US" sz="3600" b="1" u="sng" dirty="0">
                <a:solidFill>
                  <a:srgbClr val="EAB200"/>
                </a:solidFill>
              </a:rPr>
              <a:t>温度変化</a:t>
            </a:r>
            <a:r>
              <a:rPr lang="ja-JP" altLang="en-US" sz="3600" dirty="0">
                <a:solidFill>
                  <a:srgbClr val="333333"/>
                </a:solidFill>
              </a:rPr>
              <a:t>の</a:t>
            </a:r>
            <a:r>
              <a:rPr lang="ja-JP" altLang="en-US" sz="3600" b="1" u="sng" dirty="0">
                <a:solidFill>
                  <a:srgbClr val="EAB200"/>
                </a:solidFill>
              </a:rPr>
              <a:t>積</a:t>
            </a:r>
            <a:r>
              <a:rPr lang="ja-JP" altLang="en-US" sz="3600" dirty="0">
                <a:solidFill>
                  <a:srgbClr val="333333"/>
                </a:solidFill>
              </a:rPr>
              <a:t>で求められる</a:t>
            </a:r>
            <a:endParaRPr lang="en-US" altLang="ja-JP" sz="36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altLang="ja-JP" sz="3200" b="1" i="0" u="sng" dirty="0">
              <a:solidFill>
                <a:srgbClr val="EAB200"/>
              </a:solidFill>
              <a:effectLst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 字 25">
            <a:extLst>
              <a:ext uri="{FF2B5EF4-FFF2-40B4-BE49-F238E27FC236}">
                <a16:creationId xmlns:a16="http://schemas.microsoft.com/office/drawing/2014/main" id="{221AE713-89BB-4CB4-97E2-F1B82743EAE5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L 字 26">
            <a:extLst>
              <a:ext uri="{FF2B5EF4-FFF2-40B4-BE49-F238E27FC236}">
                <a16:creationId xmlns:a16="http://schemas.microsoft.com/office/drawing/2014/main" id="{A2C28490-F3A2-4939-8496-F0931AC5AA10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L 字 27">
            <a:extLst>
              <a:ext uri="{FF2B5EF4-FFF2-40B4-BE49-F238E27FC236}">
                <a16:creationId xmlns:a16="http://schemas.microsoft.com/office/drawing/2014/main" id="{B2585314-B46B-470F-9407-C4F09AF2FC9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L 字 28">
            <a:extLst>
              <a:ext uri="{FF2B5EF4-FFF2-40B4-BE49-F238E27FC236}">
                <a16:creationId xmlns:a16="http://schemas.microsoft.com/office/drawing/2014/main" id="{9DA1BF2D-28C8-41FE-96EE-F87C72CCCA70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L 字 29">
            <a:extLst>
              <a:ext uri="{FF2B5EF4-FFF2-40B4-BE49-F238E27FC236}">
                <a16:creationId xmlns:a16="http://schemas.microsoft.com/office/drawing/2014/main" id="{6AA6593A-799E-4AF7-A764-05993C5C2806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>
            <a:extLst>
              <a:ext uri="{FF2B5EF4-FFF2-40B4-BE49-F238E27FC236}">
                <a16:creationId xmlns:a16="http://schemas.microsoft.com/office/drawing/2014/main" id="{0D5D5C1C-3ED8-46A2-AF8B-48D09C251F91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L 字 31">
            <a:extLst>
              <a:ext uri="{FF2B5EF4-FFF2-40B4-BE49-F238E27FC236}">
                <a16:creationId xmlns:a16="http://schemas.microsoft.com/office/drawing/2014/main" id="{95EF5C08-C35F-4F7E-BAB4-F250545496F4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 字 32">
            <a:extLst>
              <a:ext uri="{FF2B5EF4-FFF2-40B4-BE49-F238E27FC236}">
                <a16:creationId xmlns:a16="http://schemas.microsoft.com/office/drawing/2014/main" id="{8D43F4EF-A134-40C7-8051-5CF88FB9914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コンテンツ プレースホルダー 5">
            <a:extLst>
              <a:ext uri="{FF2B5EF4-FFF2-40B4-BE49-F238E27FC236}">
                <a16:creationId xmlns:a16="http://schemas.microsoft.com/office/drawing/2014/main" id="{1F86BA1D-E554-46AF-ABF6-3B7F0F5DF2F9}"/>
              </a:ext>
            </a:extLst>
          </p:cNvPr>
          <p:cNvSpPr txBox="1">
            <a:spLocks/>
          </p:cNvSpPr>
          <p:nvPr/>
        </p:nvSpPr>
        <p:spPr>
          <a:xfrm>
            <a:off x="5257800" y="1612942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熱容量</a:t>
            </a:r>
            <a:endParaRPr lang="ja-JP" altLang="en-US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4EE1782-3AEC-4EB6-9037-E266CEBD6C6A}"/>
              </a:ext>
            </a:extLst>
          </p:cNvPr>
          <p:cNvCxnSpPr>
            <a:cxnSpLocks/>
          </p:cNvCxnSpPr>
          <p:nvPr/>
        </p:nvCxnSpPr>
        <p:spPr>
          <a:xfrm>
            <a:off x="5257800" y="2110215"/>
            <a:ext cx="153118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コンテンツ プレースホルダー 5">
            <a:extLst>
              <a:ext uri="{FF2B5EF4-FFF2-40B4-BE49-F238E27FC236}">
                <a16:creationId xmlns:a16="http://schemas.microsoft.com/office/drawing/2014/main" id="{88EB9F2A-D296-4B9D-B88A-FF9650681425}"/>
              </a:ext>
            </a:extLst>
          </p:cNvPr>
          <p:cNvSpPr txBox="1">
            <a:spLocks/>
          </p:cNvSpPr>
          <p:nvPr/>
        </p:nvSpPr>
        <p:spPr>
          <a:xfrm>
            <a:off x="485813" y="4596653"/>
            <a:ext cx="10558153" cy="12968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計算式</a:t>
            </a:r>
            <a:endParaRPr lang="en-US" altLang="ja-JP" sz="3600" b="1" i="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</a:rPr>
              <a:t>加えた熱量＝物質の量</a:t>
            </a:r>
            <a:r>
              <a:rPr lang="en-US" altLang="ja-JP" sz="3600" b="1" dirty="0">
                <a:solidFill>
                  <a:schemeClr val="accent1">
                    <a:lumMod val="75000"/>
                  </a:schemeClr>
                </a:solidFill>
              </a:rPr>
              <a:t>×</a:t>
            </a: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</a:rPr>
              <a:t>熱容量</a:t>
            </a:r>
            <a:r>
              <a:rPr lang="en-US" altLang="ja-JP" sz="3600" b="1" dirty="0">
                <a:solidFill>
                  <a:schemeClr val="accent1">
                    <a:lumMod val="75000"/>
                  </a:schemeClr>
                </a:solidFill>
              </a:rPr>
              <a:t>×</a:t>
            </a: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</a:rPr>
              <a:t>温度変化</a:t>
            </a:r>
            <a:endParaRPr lang="en-US" altLang="ja-JP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612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075" y="1539889"/>
            <a:ext cx="10515600" cy="584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F470CCA-2887-4113-9E10-637D4AEA354D}"/>
              </a:ext>
            </a:extLst>
          </p:cNvPr>
          <p:cNvCxnSpPr/>
          <p:nvPr/>
        </p:nvCxnSpPr>
        <p:spPr>
          <a:xfrm>
            <a:off x="4883075" y="1968649"/>
            <a:ext cx="19695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 字 39">
            <a:extLst>
              <a:ext uri="{FF2B5EF4-FFF2-40B4-BE49-F238E27FC236}">
                <a16:creationId xmlns:a16="http://schemas.microsoft.com/office/drawing/2014/main" id="{AD4C8A7C-6741-47D1-A7BA-6F924D13F106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L 字 40">
            <a:extLst>
              <a:ext uri="{FF2B5EF4-FFF2-40B4-BE49-F238E27FC236}">
                <a16:creationId xmlns:a16="http://schemas.microsoft.com/office/drawing/2014/main" id="{05D8E2B7-7A8D-414E-92DC-5D6E967910E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L 字 41">
            <a:extLst>
              <a:ext uri="{FF2B5EF4-FFF2-40B4-BE49-F238E27FC236}">
                <a16:creationId xmlns:a16="http://schemas.microsoft.com/office/drawing/2014/main" id="{8C1BC7CB-634E-4E51-AEDE-58ED48EEC16C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L 字 42">
            <a:extLst>
              <a:ext uri="{FF2B5EF4-FFF2-40B4-BE49-F238E27FC236}">
                <a16:creationId xmlns:a16="http://schemas.microsoft.com/office/drawing/2014/main" id="{89F10FA1-9B91-4EBD-8190-8114EEFB81CF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L 字 43">
            <a:extLst>
              <a:ext uri="{FF2B5EF4-FFF2-40B4-BE49-F238E27FC236}">
                <a16:creationId xmlns:a16="http://schemas.microsoft.com/office/drawing/2014/main" id="{90BC12FE-D9AD-498A-869C-49933ABC367E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L 字 44">
            <a:extLst>
              <a:ext uri="{FF2B5EF4-FFF2-40B4-BE49-F238E27FC236}">
                <a16:creationId xmlns:a16="http://schemas.microsoft.com/office/drawing/2014/main" id="{2BC554A1-F6FE-4C40-8D21-78BD3CCE04B2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L 字 45">
            <a:extLst>
              <a:ext uri="{FF2B5EF4-FFF2-40B4-BE49-F238E27FC236}">
                <a16:creationId xmlns:a16="http://schemas.microsoft.com/office/drawing/2014/main" id="{42437D1C-F31C-4B28-94E5-62439847E862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L 字 46">
            <a:extLst>
              <a:ext uri="{FF2B5EF4-FFF2-40B4-BE49-F238E27FC236}">
                <a16:creationId xmlns:a16="http://schemas.microsoft.com/office/drawing/2014/main" id="{4953C72F-C20D-4845-A792-0B94CB108ABC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519101-8602-4FA0-B6B7-579E704F330E}"/>
              </a:ext>
            </a:extLst>
          </p:cNvPr>
          <p:cNvSpPr txBox="1"/>
          <p:nvPr/>
        </p:nvSpPr>
        <p:spPr>
          <a:xfrm>
            <a:off x="66349" y="2334806"/>
            <a:ext cx="12045138" cy="25545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一定容積の容器に入れた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温度</a:t>
            </a: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℃</a:t>
            </a: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空気</a:t>
            </a: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3kg</a:t>
            </a: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に、</a:t>
            </a:r>
            <a:endParaRPr lang="en-US" altLang="ja-JP" sz="3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21kJ</a:t>
            </a: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の熱を加えた。</a:t>
            </a:r>
            <a:endParaRPr lang="en-US" altLang="ja-JP" sz="3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加熱後の空気の温度（℃）はいくらか。</a:t>
            </a:r>
            <a:endParaRPr lang="en-US" altLang="ja-JP" sz="3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ただし、加えた熱はすべて空気の温度上昇に用いられるものとし、</a:t>
            </a:r>
            <a:endParaRPr lang="en-US" altLang="ja-JP" sz="3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空気の定積比熱容量</a:t>
            </a:r>
            <a:r>
              <a:rPr lang="en-US" altLang="ja-JP" sz="3200" b="1" dirty="0" err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Cv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＝</a:t>
            </a: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0.7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ｋ</a:t>
            </a: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J/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（ｋｊ・</a:t>
            </a: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K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とする</a:t>
            </a:r>
            <a:endParaRPr lang="en-US" altLang="ja-JP" sz="5400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5504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075" y="1539889"/>
            <a:ext cx="10515600" cy="584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F470CCA-2887-4113-9E10-637D4AEA354D}"/>
              </a:ext>
            </a:extLst>
          </p:cNvPr>
          <p:cNvCxnSpPr/>
          <p:nvPr/>
        </p:nvCxnSpPr>
        <p:spPr>
          <a:xfrm>
            <a:off x="4883075" y="1968649"/>
            <a:ext cx="19695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 字 39">
            <a:extLst>
              <a:ext uri="{FF2B5EF4-FFF2-40B4-BE49-F238E27FC236}">
                <a16:creationId xmlns:a16="http://schemas.microsoft.com/office/drawing/2014/main" id="{AD4C8A7C-6741-47D1-A7BA-6F924D13F106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L 字 40">
            <a:extLst>
              <a:ext uri="{FF2B5EF4-FFF2-40B4-BE49-F238E27FC236}">
                <a16:creationId xmlns:a16="http://schemas.microsoft.com/office/drawing/2014/main" id="{05D8E2B7-7A8D-414E-92DC-5D6E967910E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L 字 41">
            <a:extLst>
              <a:ext uri="{FF2B5EF4-FFF2-40B4-BE49-F238E27FC236}">
                <a16:creationId xmlns:a16="http://schemas.microsoft.com/office/drawing/2014/main" id="{8C1BC7CB-634E-4E51-AEDE-58ED48EEC16C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L 字 42">
            <a:extLst>
              <a:ext uri="{FF2B5EF4-FFF2-40B4-BE49-F238E27FC236}">
                <a16:creationId xmlns:a16="http://schemas.microsoft.com/office/drawing/2014/main" id="{89F10FA1-9B91-4EBD-8190-8114EEFB81CF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L 字 43">
            <a:extLst>
              <a:ext uri="{FF2B5EF4-FFF2-40B4-BE49-F238E27FC236}">
                <a16:creationId xmlns:a16="http://schemas.microsoft.com/office/drawing/2014/main" id="{90BC12FE-D9AD-498A-869C-49933ABC367E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L 字 44">
            <a:extLst>
              <a:ext uri="{FF2B5EF4-FFF2-40B4-BE49-F238E27FC236}">
                <a16:creationId xmlns:a16="http://schemas.microsoft.com/office/drawing/2014/main" id="{2BC554A1-F6FE-4C40-8D21-78BD3CCE04B2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L 字 45">
            <a:extLst>
              <a:ext uri="{FF2B5EF4-FFF2-40B4-BE49-F238E27FC236}">
                <a16:creationId xmlns:a16="http://schemas.microsoft.com/office/drawing/2014/main" id="{42437D1C-F31C-4B28-94E5-62439847E862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L 字 46">
            <a:extLst>
              <a:ext uri="{FF2B5EF4-FFF2-40B4-BE49-F238E27FC236}">
                <a16:creationId xmlns:a16="http://schemas.microsoft.com/office/drawing/2014/main" id="{4953C72F-C20D-4845-A792-0B94CB108ABC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519101-8602-4FA0-B6B7-579E704F330E}"/>
              </a:ext>
            </a:extLst>
          </p:cNvPr>
          <p:cNvSpPr txBox="1"/>
          <p:nvPr/>
        </p:nvSpPr>
        <p:spPr>
          <a:xfrm>
            <a:off x="66349" y="2334806"/>
            <a:ext cx="12045138" cy="25545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一定容積の容器に入れた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温度</a:t>
            </a: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℃</a:t>
            </a: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空気</a:t>
            </a: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3kg</a:t>
            </a: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に、</a:t>
            </a:r>
            <a:endParaRPr lang="en-US" altLang="ja-JP" sz="3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21kJ</a:t>
            </a: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の熱を加えた。</a:t>
            </a:r>
            <a:endParaRPr lang="en-US" altLang="ja-JP" sz="3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加熱後の空気の温度（℃）はいくらか。</a:t>
            </a:r>
            <a:endParaRPr lang="en-US" altLang="ja-JP" sz="3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ただし、加えた熱はすべて空気の温度上昇に用いられるものとし、</a:t>
            </a:r>
            <a:endParaRPr lang="en-US" altLang="ja-JP" sz="32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空気の定積比熱容量</a:t>
            </a:r>
            <a:r>
              <a:rPr lang="en-US" altLang="ja-JP" sz="3200" b="1" dirty="0" err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Cv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＝</a:t>
            </a: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0.7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ｋ</a:t>
            </a: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J/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（ｋｊ・</a:t>
            </a:r>
            <a:r>
              <a:rPr lang="en-US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K</a:t>
            </a:r>
            <a:r>
              <a:rPr lang="ja-JP" altLang="ja-JP" sz="3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32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とする</a:t>
            </a:r>
            <a:endParaRPr lang="en-US" altLang="ja-JP" sz="5400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コンテンツ プレースホルダー 5">
            <a:extLst>
              <a:ext uri="{FF2B5EF4-FFF2-40B4-BE49-F238E27FC236}">
                <a16:creationId xmlns:a16="http://schemas.microsoft.com/office/drawing/2014/main" id="{5E42DF12-406C-45DF-A3FD-2F3996340D94}"/>
              </a:ext>
            </a:extLst>
          </p:cNvPr>
          <p:cNvSpPr txBox="1">
            <a:spLocks/>
          </p:cNvSpPr>
          <p:nvPr/>
        </p:nvSpPr>
        <p:spPr>
          <a:xfrm>
            <a:off x="434055" y="5099493"/>
            <a:ext cx="10558153" cy="12968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計算式</a:t>
            </a:r>
            <a:endParaRPr lang="en-US" altLang="ja-JP" sz="3600" b="1" i="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</a:rPr>
              <a:t>加えた熱量＝物質の量</a:t>
            </a:r>
            <a:r>
              <a:rPr lang="en-US" altLang="ja-JP" sz="3600" b="1" dirty="0">
                <a:solidFill>
                  <a:schemeClr val="accent1">
                    <a:lumMod val="75000"/>
                  </a:schemeClr>
                </a:solidFill>
              </a:rPr>
              <a:t>×</a:t>
            </a: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</a:rPr>
              <a:t>熱容量</a:t>
            </a:r>
            <a:r>
              <a:rPr lang="en-US" altLang="ja-JP" sz="3600" b="1" dirty="0">
                <a:solidFill>
                  <a:schemeClr val="accent1">
                    <a:lumMod val="75000"/>
                  </a:schemeClr>
                </a:solidFill>
              </a:rPr>
              <a:t>×</a:t>
            </a: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</a:rPr>
              <a:t>温度変化</a:t>
            </a:r>
            <a:endParaRPr lang="en-US" altLang="ja-JP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728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075" y="1539889"/>
            <a:ext cx="10515600" cy="584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F470CCA-2887-4113-9E10-637D4AEA354D}"/>
              </a:ext>
            </a:extLst>
          </p:cNvPr>
          <p:cNvCxnSpPr/>
          <p:nvPr/>
        </p:nvCxnSpPr>
        <p:spPr>
          <a:xfrm>
            <a:off x="4883075" y="1968649"/>
            <a:ext cx="19695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 字 39">
            <a:extLst>
              <a:ext uri="{FF2B5EF4-FFF2-40B4-BE49-F238E27FC236}">
                <a16:creationId xmlns:a16="http://schemas.microsoft.com/office/drawing/2014/main" id="{AD4C8A7C-6741-47D1-A7BA-6F924D13F106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L 字 40">
            <a:extLst>
              <a:ext uri="{FF2B5EF4-FFF2-40B4-BE49-F238E27FC236}">
                <a16:creationId xmlns:a16="http://schemas.microsoft.com/office/drawing/2014/main" id="{05D8E2B7-7A8D-414E-92DC-5D6E967910E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L 字 41">
            <a:extLst>
              <a:ext uri="{FF2B5EF4-FFF2-40B4-BE49-F238E27FC236}">
                <a16:creationId xmlns:a16="http://schemas.microsoft.com/office/drawing/2014/main" id="{8C1BC7CB-634E-4E51-AEDE-58ED48EEC16C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L 字 42">
            <a:extLst>
              <a:ext uri="{FF2B5EF4-FFF2-40B4-BE49-F238E27FC236}">
                <a16:creationId xmlns:a16="http://schemas.microsoft.com/office/drawing/2014/main" id="{89F10FA1-9B91-4EBD-8190-8114EEFB81CF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L 字 43">
            <a:extLst>
              <a:ext uri="{FF2B5EF4-FFF2-40B4-BE49-F238E27FC236}">
                <a16:creationId xmlns:a16="http://schemas.microsoft.com/office/drawing/2014/main" id="{90BC12FE-D9AD-498A-869C-49933ABC367E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L 字 44">
            <a:extLst>
              <a:ext uri="{FF2B5EF4-FFF2-40B4-BE49-F238E27FC236}">
                <a16:creationId xmlns:a16="http://schemas.microsoft.com/office/drawing/2014/main" id="{2BC554A1-F6FE-4C40-8D21-78BD3CCE04B2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L 字 45">
            <a:extLst>
              <a:ext uri="{FF2B5EF4-FFF2-40B4-BE49-F238E27FC236}">
                <a16:creationId xmlns:a16="http://schemas.microsoft.com/office/drawing/2014/main" id="{42437D1C-F31C-4B28-94E5-62439847E862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L 字 46">
            <a:extLst>
              <a:ext uri="{FF2B5EF4-FFF2-40B4-BE49-F238E27FC236}">
                <a16:creationId xmlns:a16="http://schemas.microsoft.com/office/drawing/2014/main" id="{4953C72F-C20D-4845-A792-0B94CB108ABC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9E83AD8-04DE-4F43-8B0A-382C51E4D1E1}"/>
              </a:ext>
            </a:extLst>
          </p:cNvPr>
          <p:cNvSpPr txBox="1"/>
          <p:nvPr/>
        </p:nvSpPr>
        <p:spPr>
          <a:xfrm>
            <a:off x="132129" y="2056223"/>
            <a:ext cx="1229853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加熱量と温度変化の計算には以下の式を用いる</a:t>
            </a:r>
          </a:p>
          <a:p>
            <a:pPr algn="just"/>
            <a:r>
              <a:rPr lang="en-US" altLang="ja-JP" sz="24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Q=m</a:t>
            </a:r>
            <a:r>
              <a:rPr lang="ja-JP" altLang="ja-JP" sz="24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×Ｃ×（Ｔ</a:t>
            </a:r>
            <a:r>
              <a:rPr lang="en-US" altLang="ja-JP" sz="16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24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－Ｔ</a:t>
            </a:r>
            <a:r>
              <a:rPr lang="en-US" altLang="ja-JP" sz="16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400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ja-JP" alt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Q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：加熱量　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m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：物質量　</a:t>
            </a:r>
            <a:r>
              <a:rPr lang="en-US" altLang="ja-JP" sz="2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：熱容量、 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lang="en-US" altLang="ja-JP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lang="en-US" altLang="ja-JP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：加熱前後の温度</a:t>
            </a:r>
          </a:p>
          <a:p>
            <a:pPr algn="just"/>
            <a:endParaRPr lang="ja-JP" alt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今回は、容積一定のため、定積</a:t>
            </a:r>
            <a:r>
              <a:rPr lang="ja-JP" altLang="en-US" sz="2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比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熱容量（</a:t>
            </a:r>
            <a:r>
              <a:rPr lang="en-US" altLang="ja-JP" sz="2400" kern="100" dirty="0" err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</a:t>
            </a:r>
            <a:r>
              <a:rPr lang="en-US" altLang="ja-JP" kern="100" dirty="0" err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v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）を用いる</a:t>
            </a:r>
          </a:p>
          <a:p>
            <a:pPr algn="just"/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加熱量（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Q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）＝物質量（ｍ）×定積比熱容量（</a:t>
            </a:r>
            <a:r>
              <a:rPr lang="en-US" altLang="ja-JP" sz="2400" kern="100" dirty="0" err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</a:t>
            </a:r>
            <a:r>
              <a:rPr lang="en-US" altLang="ja-JP" kern="100" dirty="0" err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v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）×温度差（Ｔ</a:t>
            </a:r>
            <a:r>
              <a:rPr lang="en-US" altLang="ja-JP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－Ｔ</a:t>
            </a:r>
            <a:r>
              <a:rPr lang="en-US" altLang="ja-JP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）に</a:t>
            </a:r>
          </a:p>
          <a:p>
            <a:pPr algn="just"/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Q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＝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ｋ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J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ｍ＝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ｋｇ　</a:t>
            </a:r>
            <a:r>
              <a:rPr lang="en-US" altLang="ja-JP" sz="2400" kern="100" dirty="0" err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C</a:t>
            </a:r>
            <a:r>
              <a:rPr lang="en-US" altLang="ja-JP" kern="100" dirty="0" err="1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v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＝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0.7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ｋ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J/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（ｋｊ・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K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）＝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0.7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ｋ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J/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（ｋｊ・℃）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T1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＝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℃</a:t>
            </a:r>
          </a:p>
          <a:p>
            <a:pPr algn="just"/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を代入</a:t>
            </a:r>
          </a:p>
          <a:p>
            <a:pPr algn="just"/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＝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×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0.7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×（Ｔ</a:t>
            </a:r>
            <a:r>
              <a:rPr lang="en-US" altLang="ja-JP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－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2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24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＝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2.1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×（Ｔ</a:t>
            </a:r>
            <a:r>
              <a:rPr lang="en-US" altLang="ja-JP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－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</a:t>
            </a:r>
          </a:p>
          <a:p>
            <a:pPr algn="just"/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＝Ｔ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－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　</a:t>
            </a:r>
          </a:p>
          <a:p>
            <a:pPr algn="just"/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Ｔ</a:t>
            </a: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＝</a:t>
            </a:r>
            <a:r>
              <a:rPr lang="en-US" altLang="ja-JP" sz="24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35</a:t>
            </a:r>
            <a:r>
              <a:rPr lang="ja-JP" altLang="ja-JP" sz="24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℃</a:t>
            </a:r>
            <a:endParaRPr lang="ja-JP" alt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39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気体の性質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3442850" y="1164522"/>
            <a:ext cx="8277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熱力学第二法則</a:t>
            </a:r>
            <a:endParaRPr kumimoji="1" lang="en-US" altLang="ja-JP" sz="4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3355923" y="1164521"/>
            <a:ext cx="86927" cy="609354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L 字 13">
            <a:extLst>
              <a:ext uri="{FF2B5EF4-FFF2-40B4-BE49-F238E27FC236}">
                <a16:creationId xmlns:a16="http://schemas.microsoft.com/office/drawing/2014/main" id="{FC7677E5-1A4D-4E65-B405-5DA6A6ECB33E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L 字 14">
            <a:extLst>
              <a:ext uri="{FF2B5EF4-FFF2-40B4-BE49-F238E27FC236}">
                <a16:creationId xmlns:a16="http://schemas.microsoft.com/office/drawing/2014/main" id="{6EFD02BE-DFE5-4A16-BBBB-BD00DADFDC4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L 字 15">
            <a:extLst>
              <a:ext uri="{FF2B5EF4-FFF2-40B4-BE49-F238E27FC236}">
                <a16:creationId xmlns:a16="http://schemas.microsoft.com/office/drawing/2014/main" id="{1FB41A74-C1FD-46AA-908A-3E610DBE108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L 字 16">
            <a:extLst>
              <a:ext uri="{FF2B5EF4-FFF2-40B4-BE49-F238E27FC236}">
                <a16:creationId xmlns:a16="http://schemas.microsoft.com/office/drawing/2014/main" id="{7300786E-746A-49C4-9A46-D2C15AC8D086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L 字 17">
            <a:extLst>
              <a:ext uri="{FF2B5EF4-FFF2-40B4-BE49-F238E27FC236}">
                <a16:creationId xmlns:a16="http://schemas.microsoft.com/office/drawing/2014/main" id="{4E861526-D804-47ED-80EF-1E601599093F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L 字 18">
            <a:extLst>
              <a:ext uri="{FF2B5EF4-FFF2-40B4-BE49-F238E27FC236}">
                <a16:creationId xmlns:a16="http://schemas.microsoft.com/office/drawing/2014/main" id="{9733E695-199C-456B-ABDF-2F9AF32C007E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L 字 19">
            <a:extLst>
              <a:ext uri="{FF2B5EF4-FFF2-40B4-BE49-F238E27FC236}">
                <a16:creationId xmlns:a16="http://schemas.microsoft.com/office/drawing/2014/main" id="{59130251-5845-4382-8D84-86C1412E49E9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L 字 20">
            <a:extLst>
              <a:ext uri="{FF2B5EF4-FFF2-40B4-BE49-F238E27FC236}">
                <a16:creationId xmlns:a16="http://schemas.microsoft.com/office/drawing/2014/main" id="{8CC4DC24-99F0-4562-896F-B934F265E69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156C5B2-C2A4-47E5-93F7-E6255EF4F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524813"/>
              </p:ext>
            </p:extLst>
          </p:nvPr>
        </p:nvGraphicFramePr>
        <p:xfrm>
          <a:off x="355597" y="3228559"/>
          <a:ext cx="11479840" cy="1593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960">
                  <a:extLst>
                    <a:ext uri="{9D8B030D-6E8A-4147-A177-3AD203B41FA5}">
                      <a16:colId xmlns:a16="http://schemas.microsoft.com/office/drawing/2014/main" val="1634429330"/>
                    </a:ext>
                  </a:extLst>
                </a:gridCol>
                <a:gridCol w="1034688">
                  <a:extLst>
                    <a:ext uri="{9D8B030D-6E8A-4147-A177-3AD203B41FA5}">
                      <a16:colId xmlns:a16="http://schemas.microsoft.com/office/drawing/2014/main" val="3726115999"/>
                    </a:ext>
                  </a:extLst>
                </a:gridCol>
                <a:gridCol w="1034688">
                  <a:extLst>
                    <a:ext uri="{9D8B030D-6E8A-4147-A177-3AD203B41FA5}">
                      <a16:colId xmlns:a16="http://schemas.microsoft.com/office/drawing/2014/main" val="3048573417"/>
                    </a:ext>
                  </a:extLst>
                </a:gridCol>
                <a:gridCol w="1034688">
                  <a:extLst>
                    <a:ext uri="{9D8B030D-6E8A-4147-A177-3AD203B41FA5}">
                      <a16:colId xmlns:a16="http://schemas.microsoft.com/office/drawing/2014/main" val="3010782129"/>
                    </a:ext>
                  </a:extLst>
                </a:gridCol>
                <a:gridCol w="1034688">
                  <a:extLst>
                    <a:ext uri="{9D8B030D-6E8A-4147-A177-3AD203B41FA5}">
                      <a16:colId xmlns:a16="http://schemas.microsoft.com/office/drawing/2014/main" val="335960424"/>
                    </a:ext>
                  </a:extLst>
                </a:gridCol>
                <a:gridCol w="1034688">
                  <a:extLst>
                    <a:ext uri="{9D8B030D-6E8A-4147-A177-3AD203B41FA5}">
                      <a16:colId xmlns:a16="http://schemas.microsoft.com/office/drawing/2014/main" val="351938480"/>
                    </a:ext>
                  </a:extLst>
                </a:gridCol>
                <a:gridCol w="1034688">
                  <a:extLst>
                    <a:ext uri="{9D8B030D-6E8A-4147-A177-3AD203B41FA5}">
                      <a16:colId xmlns:a16="http://schemas.microsoft.com/office/drawing/2014/main" val="2966431412"/>
                    </a:ext>
                  </a:extLst>
                </a:gridCol>
                <a:gridCol w="1034688">
                  <a:extLst>
                    <a:ext uri="{9D8B030D-6E8A-4147-A177-3AD203B41FA5}">
                      <a16:colId xmlns:a16="http://schemas.microsoft.com/office/drawing/2014/main" val="1543819157"/>
                    </a:ext>
                  </a:extLst>
                </a:gridCol>
                <a:gridCol w="1034688">
                  <a:extLst>
                    <a:ext uri="{9D8B030D-6E8A-4147-A177-3AD203B41FA5}">
                      <a16:colId xmlns:a16="http://schemas.microsoft.com/office/drawing/2014/main" val="680473742"/>
                    </a:ext>
                  </a:extLst>
                </a:gridCol>
                <a:gridCol w="1034688">
                  <a:extLst>
                    <a:ext uri="{9D8B030D-6E8A-4147-A177-3AD203B41FA5}">
                      <a16:colId xmlns:a16="http://schemas.microsoft.com/office/drawing/2014/main" val="863917282"/>
                    </a:ext>
                  </a:extLst>
                </a:gridCol>
                <a:gridCol w="1034688">
                  <a:extLst>
                    <a:ext uri="{9D8B030D-6E8A-4147-A177-3AD203B41FA5}">
                      <a16:colId xmlns:a16="http://schemas.microsoft.com/office/drawing/2014/main" val="3533076870"/>
                    </a:ext>
                  </a:extLst>
                </a:gridCol>
              </a:tblGrid>
              <a:tr h="531323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2019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2018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2016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2015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2013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2012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2011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848153"/>
                  </a:ext>
                </a:extLst>
              </a:tr>
              <a:tr h="5313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文章問題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09766"/>
                  </a:ext>
                </a:extLst>
              </a:tr>
              <a:tr h="5313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計算問題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18211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1EA6AB-70FC-4F7B-8842-45E2AB39D023}"/>
              </a:ext>
            </a:extLst>
          </p:cNvPr>
          <p:cNvSpPr txBox="1"/>
          <p:nvPr/>
        </p:nvSpPr>
        <p:spPr>
          <a:xfrm>
            <a:off x="8811812" y="4921062"/>
            <a:ext cx="334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○：出題　◎誤答として出題</a:t>
            </a:r>
          </a:p>
        </p:txBody>
      </p:sp>
    </p:spTree>
    <p:extLst>
      <p:ext uri="{BB962C8B-B14F-4D97-AF65-F5344CB8AC3E}">
        <p14:creationId xmlns:p14="http://schemas.microsoft.com/office/powerpoint/2010/main" val="315293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61" y="1887184"/>
            <a:ext cx="11746443" cy="355010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ja-JP" altLang="en-US" sz="3600" i="0" dirty="0">
                <a:solidFill>
                  <a:srgbClr val="333333"/>
                </a:solidFill>
                <a:effectLst/>
                <a:latin typeface="Hiragino Kaku Gothic ProN"/>
              </a:rPr>
              <a:t>機械的エネルギーと熱以外のエネルギーを完全に熱に変えることはできるが、</a:t>
            </a:r>
            <a:r>
              <a:rPr lang="ja-JP" altLang="en-US" sz="3600" b="1" i="0" u="sng" dirty="0">
                <a:solidFill>
                  <a:srgbClr val="EAB200"/>
                </a:solidFill>
                <a:effectLst/>
                <a:latin typeface="Hiragino Kaku Gothic ProN"/>
              </a:rPr>
              <a:t>その逆はできない</a:t>
            </a:r>
            <a:endParaRPr lang="en-US" altLang="ja-JP" sz="3600" b="1" i="0" u="sng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1" i="0" u="sng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3600" b="1" i="0" u="sng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3600" i="0" dirty="0">
                <a:solidFill>
                  <a:srgbClr val="333333"/>
                </a:solidFill>
                <a:effectLst/>
                <a:latin typeface="Hiragino Kaku Gothic ProN"/>
              </a:rPr>
              <a:t>熱は</a:t>
            </a:r>
            <a:r>
              <a:rPr lang="ja-JP" altLang="en-US" sz="3600" b="1" i="0" u="sng" dirty="0">
                <a:solidFill>
                  <a:srgbClr val="EAB200"/>
                </a:solidFill>
                <a:effectLst/>
                <a:latin typeface="Hiragino Kaku Gothic ProN"/>
              </a:rPr>
              <a:t>高温度の物質から低温度の物質へ自然に移る</a:t>
            </a:r>
            <a:r>
              <a:rPr lang="ja-JP" altLang="en-US" sz="3600" i="0" dirty="0">
                <a:solidFill>
                  <a:srgbClr val="333333"/>
                </a:solidFill>
                <a:effectLst/>
                <a:latin typeface="Hiragino Kaku Gothic ProN"/>
              </a:rPr>
              <a:t>ことができるが、</a:t>
            </a:r>
            <a:r>
              <a:rPr lang="ja-JP" altLang="en-US" sz="3600" b="1" i="0" u="sng" dirty="0">
                <a:solidFill>
                  <a:srgbClr val="EAB200"/>
                </a:solidFill>
                <a:effectLst/>
                <a:latin typeface="Hiragino Kaku Gothic ProN"/>
              </a:rPr>
              <a:t>その逆が自然に起こることはない</a:t>
            </a:r>
          </a:p>
          <a:p>
            <a:pPr marL="0" indent="0">
              <a:buNone/>
            </a:pPr>
            <a:endParaRPr lang="en-US" altLang="ja-JP" sz="3200" b="1" i="0" u="sng" dirty="0">
              <a:solidFill>
                <a:srgbClr val="EAB200"/>
              </a:solidFill>
              <a:effectLst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熱力学第二法則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 字 25">
            <a:extLst>
              <a:ext uri="{FF2B5EF4-FFF2-40B4-BE49-F238E27FC236}">
                <a16:creationId xmlns:a16="http://schemas.microsoft.com/office/drawing/2014/main" id="{221AE713-89BB-4CB4-97E2-F1B82743EAE5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L 字 26">
            <a:extLst>
              <a:ext uri="{FF2B5EF4-FFF2-40B4-BE49-F238E27FC236}">
                <a16:creationId xmlns:a16="http://schemas.microsoft.com/office/drawing/2014/main" id="{A2C28490-F3A2-4939-8496-F0931AC5AA10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L 字 27">
            <a:extLst>
              <a:ext uri="{FF2B5EF4-FFF2-40B4-BE49-F238E27FC236}">
                <a16:creationId xmlns:a16="http://schemas.microsoft.com/office/drawing/2014/main" id="{B2585314-B46B-470F-9407-C4F09AF2FC9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L 字 28">
            <a:extLst>
              <a:ext uri="{FF2B5EF4-FFF2-40B4-BE49-F238E27FC236}">
                <a16:creationId xmlns:a16="http://schemas.microsoft.com/office/drawing/2014/main" id="{9DA1BF2D-28C8-41FE-96EE-F87C72CCCA70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L 字 29">
            <a:extLst>
              <a:ext uri="{FF2B5EF4-FFF2-40B4-BE49-F238E27FC236}">
                <a16:creationId xmlns:a16="http://schemas.microsoft.com/office/drawing/2014/main" id="{6AA6593A-799E-4AF7-A764-05993C5C2806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>
            <a:extLst>
              <a:ext uri="{FF2B5EF4-FFF2-40B4-BE49-F238E27FC236}">
                <a16:creationId xmlns:a16="http://schemas.microsoft.com/office/drawing/2014/main" id="{0D5D5C1C-3ED8-46A2-AF8B-48D09C251F91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L 字 31">
            <a:extLst>
              <a:ext uri="{FF2B5EF4-FFF2-40B4-BE49-F238E27FC236}">
                <a16:creationId xmlns:a16="http://schemas.microsoft.com/office/drawing/2014/main" id="{95EF5C08-C35F-4F7E-BAB4-F250545496F4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 字 32">
            <a:extLst>
              <a:ext uri="{FF2B5EF4-FFF2-40B4-BE49-F238E27FC236}">
                <a16:creationId xmlns:a16="http://schemas.microsoft.com/office/drawing/2014/main" id="{8D43F4EF-A134-40C7-8051-5CF88FB9914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170" name="Picture 2" descr="重なったギアのイラスト（立体）">
            <a:extLst>
              <a:ext uri="{FF2B5EF4-FFF2-40B4-BE49-F238E27FC236}">
                <a16:creationId xmlns:a16="http://schemas.microsoft.com/office/drawing/2014/main" id="{03FCD6AB-0860-4BFD-8A7F-ADECB7F74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891" y="2932961"/>
            <a:ext cx="1159194" cy="1159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火・炎のイラスト">
            <a:extLst>
              <a:ext uri="{FF2B5EF4-FFF2-40B4-BE49-F238E27FC236}">
                <a16:creationId xmlns:a16="http://schemas.microsoft.com/office/drawing/2014/main" id="{3CD78699-C42A-4A9B-A908-40D2BD7AD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791" y="2942323"/>
            <a:ext cx="1159194" cy="1159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矢印: 上 2">
            <a:extLst>
              <a:ext uri="{FF2B5EF4-FFF2-40B4-BE49-F238E27FC236}">
                <a16:creationId xmlns:a16="http://schemas.microsoft.com/office/drawing/2014/main" id="{EF8B8623-1ED8-4A5A-8C6C-691097F2CB03}"/>
              </a:ext>
            </a:extLst>
          </p:cNvPr>
          <p:cNvSpPr/>
          <p:nvPr/>
        </p:nvSpPr>
        <p:spPr>
          <a:xfrm rot="5400000">
            <a:off x="3935169" y="2888402"/>
            <a:ext cx="446055" cy="802257"/>
          </a:xfrm>
          <a:prstGeom prst="upArrow">
            <a:avLst/>
          </a:prstGeom>
          <a:solidFill>
            <a:srgbClr val="D6DC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上 21">
            <a:extLst>
              <a:ext uri="{FF2B5EF4-FFF2-40B4-BE49-F238E27FC236}">
                <a16:creationId xmlns:a16="http://schemas.microsoft.com/office/drawing/2014/main" id="{90E68258-1A2A-4396-9EF6-3F62702129F2}"/>
              </a:ext>
            </a:extLst>
          </p:cNvPr>
          <p:cNvSpPr/>
          <p:nvPr/>
        </p:nvSpPr>
        <p:spPr>
          <a:xfrm rot="16200000">
            <a:off x="3935941" y="3577413"/>
            <a:ext cx="331038" cy="590646"/>
          </a:xfrm>
          <a:prstGeom prst="upArrow">
            <a:avLst>
              <a:gd name="adj1" fmla="val 46296"/>
              <a:gd name="adj2" fmla="val 50000"/>
            </a:avLst>
          </a:prstGeom>
          <a:solidFill>
            <a:srgbClr val="D6DC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矢印: 上 34">
            <a:extLst>
              <a:ext uri="{FF2B5EF4-FFF2-40B4-BE49-F238E27FC236}">
                <a16:creationId xmlns:a16="http://schemas.microsoft.com/office/drawing/2014/main" id="{CAE09628-3A9F-4E1C-8F25-1357D6681FB0}"/>
              </a:ext>
            </a:extLst>
          </p:cNvPr>
          <p:cNvSpPr/>
          <p:nvPr/>
        </p:nvSpPr>
        <p:spPr>
          <a:xfrm rot="5400000">
            <a:off x="5055408" y="2888402"/>
            <a:ext cx="446055" cy="802257"/>
          </a:xfrm>
          <a:prstGeom prst="upArrow">
            <a:avLst/>
          </a:prstGeom>
          <a:solidFill>
            <a:srgbClr val="D6DC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矢印: 上 35">
            <a:extLst>
              <a:ext uri="{FF2B5EF4-FFF2-40B4-BE49-F238E27FC236}">
                <a16:creationId xmlns:a16="http://schemas.microsoft.com/office/drawing/2014/main" id="{6E90ADAB-D44E-492E-8FC0-DC51B1F41F3D}"/>
              </a:ext>
            </a:extLst>
          </p:cNvPr>
          <p:cNvSpPr/>
          <p:nvPr/>
        </p:nvSpPr>
        <p:spPr>
          <a:xfrm rot="16200000">
            <a:off x="4972820" y="3471608"/>
            <a:ext cx="446055" cy="802257"/>
          </a:xfrm>
          <a:prstGeom prst="upArrow">
            <a:avLst/>
          </a:prstGeom>
          <a:solidFill>
            <a:srgbClr val="D6DC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7" name="Picture 2" descr="ブレンドコーヒー">
            <a:extLst>
              <a:ext uri="{FF2B5EF4-FFF2-40B4-BE49-F238E27FC236}">
                <a16:creationId xmlns:a16="http://schemas.microsoft.com/office/drawing/2014/main" id="{EF9D7C47-C38F-4B44-939B-98F59E4BA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198" y="5370479"/>
            <a:ext cx="1487521" cy="148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矢印: 上 37">
            <a:extLst>
              <a:ext uri="{FF2B5EF4-FFF2-40B4-BE49-F238E27FC236}">
                <a16:creationId xmlns:a16="http://schemas.microsoft.com/office/drawing/2014/main" id="{F05CE638-7273-4348-A473-30FF38509A2F}"/>
              </a:ext>
            </a:extLst>
          </p:cNvPr>
          <p:cNvSpPr/>
          <p:nvPr/>
        </p:nvSpPr>
        <p:spPr>
          <a:xfrm rot="16200000">
            <a:off x="2971677" y="5778691"/>
            <a:ext cx="152799" cy="489586"/>
          </a:xfrm>
          <a:prstGeom prst="upArrow">
            <a:avLst>
              <a:gd name="adj1" fmla="val 46296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矢印: 上 39">
            <a:extLst>
              <a:ext uri="{FF2B5EF4-FFF2-40B4-BE49-F238E27FC236}">
                <a16:creationId xmlns:a16="http://schemas.microsoft.com/office/drawing/2014/main" id="{24D8949F-5BA2-45BC-BEB1-6BA01EBE9759}"/>
              </a:ext>
            </a:extLst>
          </p:cNvPr>
          <p:cNvSpPr/>
          <p:nvPr/>
        </p:nvSpPr>
        <p:spPr>
          <a:xfrm rot="17883596">
            <a:off x="2978841" y="5392815"/>
            <a:ext cx="152799" cy="489586"/>
          </a:xfrm>
          <a:prstGeom prst="upArrow">
            <a:avLst>
              <a:gd name="adj1" fmla="val 46296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矢印: 上 40">
            <a:extLst>
              <a:ext uri="{FF2B5EF4-FFF2-40B4-BE49-F238E27FC236}">
                <a16:creationId xmlns:a16="http://schemas.microsoft.com/office/drawing/2014/main" id="{6D6C39F8-E925-443F-98FA-E704BC27082E}"/>
              </a:ext>
            </a:extLst>
          </p:cNvPr>
          <p:cNvSpPr/>
          <p:nvPr/>
        </p:nvSpPr>
        <p:spPr>
          <a:xfrm rot="14849995">
            <a:off x="2971677" y="6133158"/>
            <a:ext cx="152799" cy="489586"/>
          </a:xfrm>
          <a:prstGeom prst="upArrow">
            <a:avLst>
              <a:gd name="adj1" fmla="val 46296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矢印: 上 41">
            <a:extLst>
              <a:ext uri="{FF2B5EF4-FFF2-40B4-BE49-F238E27FC236}">
                <a16:creationId xmlns:a16="http://schemas.microsoft.com/office/drawing/2014/main" id="{9335DC21-6431-4DD1-BC63-556A74D11E28}"/>
              </a:ext>
            </a:extLst>
          </p:cNvPr>
          <p:cNvSpPr/>
          <p:nvPr/>
        </p:nvSpPr>
        <p:spPr>
          <a:xfrm rot="16200000" flipV="1">
            <a:off x="4953450" y="5780627"/>
            <a:ext cx="172128" cy="518243"/>
          </a:xfrm>
          <a:prstGeom prst="upArrow">
            <a:avLst>
              <a:gd name="adj1" fmla="val 46296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矢印: 上 42">
            <a:extLst>
              <a:ext uri="{FF2B5EF4-FFF2-40B4-BE49-F238E27FC236}">
                <a16:creationId xmlns:a16="http://schemas.microsoft.com/office/drawing/2014/main" id="{EBCE49F0-55AC-488A-9E47-B299AFF91A82}"/>
              </a:ext>
            </a:extLst>
          </p:cNvPr>
          <p:cNvSpPr/>
          <p:nvPr/>
        </p:nvSpPr>
        <p:spPr>
          <a:xfrm rot="17883596" flipV="1">
            <a:off x="4923224" y="6152404"/>
            <a:ext cx="172128" cy="518243"/>
          </a:xfrm>
          <a:prstGeom prst="upArrow">
            <a:avLst>
              <a:gd name="adj1" fmla="val 46296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矢印: 上 43">
            <a:extLst>
              <a:ext uri="{FF2B5EF4-FFF2-40B4-BE49-F238E27FC236}">
                <a16:creationId xmlns:a16="http://schemas.microsoft.com/office/drawing/2014/main" id="{CCDD6669-79E9-4B5E-A665-930EB519EABE}"/>
              </a:ext>
            </a:extLst>
          </p:cNvPr>
          <p:cNvSpPr/>
          <p:nvPr/>
        </p:nvSpPr>
        <p:spPr>
          <a:xfrm rot="14849995" flipV="1">
            <a:off x="4941867" y="5498138"/>
            <a:ext cx="172127" cy="518242"/>
          </a:xfrm>
          <a:prstGeom prst="upArrow">
            <a:avLst>
              <a:gd name="adj1" fmla="val 46296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6185D8-3709-4B1F-8596-70992855D270}"/>
              </a:ext>
            </a:extLst>
          </p:cNvPr>
          <p:cNvSpPr txBox="1"/>
          <p:nvPr/>
        </p:nvSpPr>
        <p:spPr>
          <a:xfrm>
            <a:off x="5815779" y="5562079"/>
            <a:ext cx="3481939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外気が冷えている場合、ホットコーヒーが冷えることはあれど、周囲の熱を吸収して温度が上がることはない</a:t>
            </a:r>
          </a:p>
        </p:txBody>
      </p:sp>
    </p:spTree>
    <p:extLst>
      <p:ext uri="{BB962C8B-B14F-4D97-AF65-F5344CB8AC3E}">
        <p14:creationId xmlns:p14="http://schemas.microsoft.com/office/powerpoint/2010/main" val="1927118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075" y="1539889"/>
            <a:ext cx="10515600" cy="584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熱力学第二法則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F470CCA-2887-4113-9E10-637D4AEA354D}"/>
              </a:ext>
            </a:extLst>
          </p:cNvPr>
          <p:cNvCxnSpPr/>
          <p:nvPr/>
        </p:nvCxnSpPr>
        <p:spPr>
          <a:xfrm>
            <a:off x="4883075" y="1968649"/>
            <a:ext cx="19695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 字 39">
            <a:extLst>
              <a:ext uri="{FF2B5EF4-FFF2-40B4-BE49-F238E27FC236}">
                <a16:creationId xmlns:a16="http://schemas.microsoft.com/office/drawing/2014/main" id="{AD4C8A7C-6741-47D1-A7BA-6F924D13F106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L 字 40">
            <a:extLst>
              <a:ext uri="{FF2B5EF4-FFF2-40B4-BE49-F238E27FC236}">
                <a16:creationId xmlns:a16="http://schemas.microsoft.com/office/drawing/2014/main" id="{05D8E2B7-7A8D-414E-92DC-5D6E967910E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L 字 41">
            <a:extLst>
              <a:ext uri="{FF2B5EF4-FFF2-40B4-BE49-F238E27FC236}">
                <a16:creationId xmlns:a16="http://schemas.microsoft.com/office/drawing/2014/main" id="{8C1BC7CB-634E-4E51-AEDE-58ED48EEC16C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L 字 42">
            <a:extLst>
              <a:ext uri="{FF2B5EF4-FFF2-40B4-BE49-F238E27FC236}">
                <a16:creationId xmlns:a16="http://schemas.microsoft.com/office/drawing/2014/main" id="{89F10FA1-9B91-4EBD-8190-8114EEFB81CF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L 字 43">
            <a:extLst>
              <a:ext uri="{FF2B5EF4-FFF2-40B4-BE49-F238E27FC236}">
                <a16:creationId xmlns:a16="http://schemas.microsoft.com/office/drawing/2014/main" id="{90BC12FE-D9AD-498A-869C-49933ABC367E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L 字 44">
            <a:extLst>
              <a:ext uri="{FF2B5EF4-FFF2-40B4-BE49-F238E27FC236}">
                <a16:creationId xmlns:a16="http://schemas.microsoft.com/office/drawing/2014/main" id="{2BC554A1-F6FE-4C40-8D21-78BD3CCE04B2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L 字 45">
            <a:extLst>
              <a:ext uri="{FF2B5EF4-FFF2-40B4-BE49-F238E27FC236}">
                <a16:creationId xmlns:a16="http://schemas.microsoft.com/office/drawing/2014/main" id="{42437D1C-F31C-4B28-94E5-62439847E862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L 字 46">
            <a:extLst>
              <a:ext uri="{FF2B5EF4-FFF2-40B4-BE49-F238E27FC236}">
                <a16:creationId xmlns:a16="http://schemas.microsoft.com/office/drawing/2014/main" id="{4953C72F-C20D-4845-A792-0B94CB108ABC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519101-8602-4FA0-B6B7-579E704F330E}"/>
              </a:ext>
            </a:extLst>
          </p:cNvPr>
          <p:cNvSpPr txBox="1"/>
          <p:nvPr/>
        </p:nvSpPr>
        <p:spPr>
          <a:xfrm>
            <a:off x="1240663" y="3167390"/>
            <a:ext cx="1179076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仕事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熱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完全に変える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ことはできる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熱</a:t>
            </a:r>
            <a:r>
              <a:rPr lang="ja-JP" altLang="en-US" sz="3600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36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仕事</a:t>
            </a:r>
            <a:r>
              <a:rPr lang="ja-JP" altLang="en-US" sz="3600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完全</a:t>
            </a:r>
            <a:r>
              <a:rPr lang="ja-JP" altLang="en-US" sz="36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に変える</a:t>
            </a:r>
            <a:r>
              <a:rPr lang="ja-JP" altLang="en-US" sz="3600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ことはできない</a:t>
            </a:r>
            <a:endParaRPr lang="en-US" altLang="ja-JP" sz="3600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A9E05F5-FAB1-4274-A085-386DD363DA27}"/>
              </a:ext>
            </a:extLst>
          </p:cNvPr>
          <p:cNvSpPr/>
          <p:nvPr/>
        </p:nvSpPr>
        <p:spPr>
          <a:xfrm>
            <a:off x="7735233" y="3167389"/>
            <a:ext cx="1959020" cy="516089"/>
          </a:xfrm>
          <a:prstGeom prst="rect">
            <a:avLst/>
          </a:prstGeom>
          <a:solidFill>
            <a:srgbClr val="CA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7794A8F-502B-4318-976B-09F158B0A528}"/>
              </a:ext>
            </a:extLst>
          </p:cNvPr>
          <p:cNvSpPr/>
          <p:nvPr/>
        </p:nvSpPr>
        <p:spPr>
          <a:xfrm>
            <a:off x="7735233" y="3767554"/>
            <a:ext cx="1959020" cy="516089"/>
          </a:xfrm>
          <a:prstGeom prst="rect">
            <a:avLst/>
          </a:prstGeom>
          <a:solidFill>
            <a:srgbClr val="CA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58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4857582" y="1194627"/>
            <a:ext cx="8277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系</a:t>
            </a:r>
            <a:endParaRPr kumimoji="1" lang="en-US" altLang="ja-JP" sz="4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770655" y="1194626"/>
            <a:ext cx="86927" cy="609354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L 字 13">
            <a:extLst>
              <a:ext uri="{FF2B5EF4-FFF2-40B4-BE49-F238E27FC236}">
                <a16:creationId xmlns:a16="http://schemas.microsoft.com/office/drawing/2014/main" id="{FC7677E5-1A4D-4E65-B405-5DA6A6ECB33E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L 字 14">
            <a:extLst>
              <a:ext uri="{FF2B5EF4-FFF2-40B4-BE49-F238E27FC236}">
                <a16:creationId xmlns:a16="http://schemas.microsoft.com/office/drawing/2014/main" id="{6EFD02BE-DFE5-4A16-BBBB-BD00DADFDC4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L 字 15">
            <a:extLst>
              <a:ext uri="{FF2B5EF4-FFF2-40B4-BE49-F238E27FC236}">
                <a16:creationId xmlns:a16="http://schemas.microsoft.com/office/drawing/2014/main" id="{1FB41A74-C1FD-46AA-908A-3E610DBE108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L 字 16">
            <a:extLst>
              <a:ext uri="{FF2B5EF4-FFF2-40B4-BE49-F238E27FC236}">
                <a16:creationId xmlns:a16="http://schemas.microsoft.com/office/drawing/2014/main" id="{7300786E-746A-49C4-9A46-D2C15AC8D086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L 字 17">
            <a:extLst>
              <a:ext uri="{FF2B5EF4-FFF2-40B4-BE49-F238E27FC236}">
                <a16:creationId xmlns:a16="http://schemas.microsoft.com/office/drawing/2014/main" id="{4E861526-D804-47ED-80EF-1E601599093F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L 字 18">
            <a:extLst>
              <a:ext uri="{FF2B5EF4-FFF2-40B4-BE49-F238E27FC236}">
                <a16:creationId xmlns:a16="http://schemas.microsoft.com/office/drawing/2014/main" id="{9733E695-199C-456B-ABDF-2F9AF32C007E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L 字 19">
            <a:extLst>
              <a:ext uri="{FF2B5EF4-FFF2-40B4-BE49-F238E27FC236}">
                <a16:creationId xmlns:a16="http://schemas.microsoft.com/office/drawing/2014/main" id="{59130251-5845-4382-8D84-86C1412E49E9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L 字 20">
            <a:extLst>
              <a:ext uri="{FF2B5EF4-FFF2-40B4-BE49-F238E27FC236}">
                <a16:creationId xmlns:a16="http://schemas.microsoft.com/office/drawing/2014/main" id="{8CC4DC24-99F0-4562-896F-B934F265E69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156C5B2-C2A4-47E5-93F7-E6255EF4F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605208"/>
              </p:ext>
            </p:extLst>
          </p:nvPr>
        </p:nvGraphicFramePr>
        <p:xfrm>
          <a:off x="341701" y="2982582"/>
          <a:ext cx="11508598" cy="1582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5798">
                  <a:extLst>
                    <a:ext uri="{9D8B030D-6E8A-4147-A177-3AD203B41FA5}">
                      <a16:colId xmlns:a16="http://schemas.microsoft.com/office/drawing/2014/main" val="1634429330"/>
                    </a:ext>
                  </a:extLst>
                </a:gridCol>
                <a:gridCol w="1037280">
                  <a:extLst>
                    <a:ext uri="{9D8B030D-6E8A-4147-A177-3AD203B41FA5}">
                      <a16:colId xmlns:a16="http://schemas.microsoft.com/office/drawing/2014/main" val="3726115999"/>
                    </a:ext>
                  </a:extLst>
                </a:gridCol>
                <a:gridCol w="1037280">
                  <a:extLst>
                    <a:ext uri="{9D8B030D-6E8A-4147-A177-3AD203B41FA5}">
                      <a16:colId xmlns:a16="http://schemas.microsoft.com/office/drawing/2014/main" val="3048573417"/>
                    </a:ext>
                  </a:extLst>
                </a:gridCol>
                <a:gridCol w="1037280">
                  <a:extLst>
                    <a:ext uri="{9D8B030D-6E8A-4147-A177-3AD203B41FA5}">
                      <a16:colId xmlns:a16="http://schemas.microsoft.com/office/drawing/2014/main" val="3010782129"/>
                    </a:ext>
                  </a:extLst>
                </a:gridCol>
                <a:gridCol w="1037280">
                  <a:extLst>
                    <a:ext uri="{9D8B030D-6E8A-4147-A177-3AD203B41FA5}">
                      <a16:colId xmlns:a16="http://schemas.microsoft.com/office/drawing/2014/main" val="335960424"/>
                    </a:ext>
                  </a:extLst>
                </a:gridCol>
                <a:gridCol w="1037280">
                  <a:extLst>
                    <a:ext uri="{9D8B030D-6E8A-4147-A177-3AD203B41FA5}">
                      <a16:colId xmlns:a16="http://schemas.microsoft.com/office/drawing/2014/main" val="351938480"/>
                    </a:ext>
                  </a:extLst>
                </a:gridCol>
                <a:gridCol w="1037280">
                  <a:extLst>
                    <a:ext uri="{9D8B030D-6E8A-4147-A177-3AD203B41FA5}">
                      <a16:colId xmlns:a16="http://schemas.microsoft.com/office/drawing/2014/main" val="2966431412"/>
                    </a:ext>
                  </a:extLst>
                </a:gridCol>
                <a:gridCol w="1037280">
                  <a:extLst>
                    <a:ext uri="{9D8B030D-6E8A-4147-A177-3AD203B41FA5}">
                      <a16:colId xmlns:a16="http://schemas.microsoft.com/office/drawing/2014/main" val="1543819157"/>
                    </a:ext>
                  </a:extLst>
                </a:gridCol>
                <a:gridCol w="1037280">
                  <a:extLst>
                    <a:ext uri="{9D8B030D-6E8A-4147-A177-3AD203B41FA5}">
                      <a16:colId xmlns:a16="http://schemas.microsoft.com/office/drawing/2014/main" val="680473742"/>
                    </a:ext>
                  </a:extLst>
                </a:gridCol>
                <a:gridCol w="1037280">
                  <a:extLst>
                    <a:ext uri="{9D8B030D-6E8A-4147-A177-3AD203B41FA5}">
                      <a16:colId xmlns:a16="http://schemas.microsoft.com/office/drawing/2014/main" val="863917282"/>
                    </a:ext>
                  </a:extLst>
                </a:gridCol>
                <a:gridCol w="1037280">
                  <a:extLst>
                    <a:ext uri="{9D8B030D-6E8A-4147-A177-3AD203B41FA5}">
                      <a16:colId xmlns:a16="http://schemas.microsoft.com/office/drawing/2014/main" val="3533076870"/>
                    </a:ext>
                  </a:extLst>
                </a:gridCol>
              </a:tblGrid>
              <a:tr h="527547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2019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2018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2016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2015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2013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2012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2011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848153"/>
                  </a:ext>
                </a:extLst>
              </a:tr>
              <a:tr h="5275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文章問題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09766"/>
                  </a:ext>
                </a:extLst>
              </a:tr>
              <a:tr h="5275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計算問題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18211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1EA6AB-70FC-4F7B-8842-45E2AB39D023}"/>
              </a:ext>
            </a:extLst>
          </p:cNvPr>
          <p:cNvSpPr txBox="1"/>
          <p:nvPr/>
        </p:nvSpPr>
        <p:spPr>
          <a:xfrm>
            <a:off x="8820645" y="4797196"/>
            <a:ext cx="334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○：出題　◎誤答として出題</a:t>
            </a:r>
          </a:p>
        </p:txBody>
      </p:sp>
    </p:spTree>
    <p:extLst>
      <p:ext uri="{BB962C8B-B14F-4D97-AF65-F5344CB8AC3E}">
        <p14:creationId xmlns:p14="http://schemas.microsoft.com/office/powerpoint/2010/main" val="384177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130" y="2639094"/>
            <a:ext cx="12609417" cy="99262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系が外界と平衡状態になるまでに取り出せる</a:t>
            </a:r>
            <a:r>
              <a:rPr lang="ja-JP" altLang="en-US" sz="3600" b="1" i="0" u="sng" dirty="0">
                <a:solidFill>
                  <a:srgbClr val="EAB200"/>
                </a:solidFill>
                <a:effectLst/>
                <a:latin typeface="Hiragino Kaku Gothic ProN"/>
              </a:rPr>
              <a:t>仕事の最大値</a:t>
            </a:r>
            <a:endParaRPr lang="ja-JP" altLang="en-US" sz="3600" b="0" i="0" u="sng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endParaRPr lang="en-US" altLang="ja-JP" sz="3200" b="1" i="0" u="sng" dirty="0">
              <a:solidFill>
                <a:srgbClr val="EAB200"/>
              </a:solidFill>
              <a:effectLst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熱力学第二法則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 字 25">
            <a:extLst>
              <a:ext uri="{FF2B5EF4-FFF2-40B4-BE49-F238E27FC236}">
                <a16:creationId xmlns:a16="http://schemas.microsoft.com/office/drawing/2014/main" id="{221AE713-89BB-4CB4-97E2-F1B82743EAE5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L 字 26">
            <a:extLst>
              <a:ext uri="{FF2B5EF4-FFF2-40B4-BE49-F238E27FC236}">
                <a16:creationId xmlns:a16="http://schemas.microsoft.com/office/drawing/2014/main" id="{A2C28490-F3A2-4939-8496-F0931AC5AA10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L 字 27">
            <a:extLst>
              <a:ext uri="{FF2B5EF4-FFF2-40B4-BE49-F238E27FC236}">
                <a16:creationId xmlns:a16="http://schemas.microsoft.com/office/drawing/2014/main" id="{B2585314-B46B-470F-9407-C4F09AF2FC9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L 字 28">
            <a:extLst>
              <a:ext uri="{FF2B5EF4-FFF2-40B4-BE49-F238E27FC236}">
                <a16:creationId xmlns:a16="http://schemas.microsoft.com/office/drawing/2014/main" id="{9DA1BF2D-28C8-41FE-96EE-F87C72CCCA70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L 字 29">
            <a:extLst>
              <a:ext uri="{FF2B5EF4-FFF2-40B4-BE49-F238E27FC236}">
                <a16:creationId xmlns:a16="http://schemas.microsoft.com/office/drawing/2014/main" id="{6AA6593A-799E-4AF7-A764-05993C5C2806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>
            <a:extLst>
              <a:ext uri="{FF2B5EF4-FFF2-40B4-BE49-F238E27FC236}">
                <a16:creationId xmlns:a16="http://schemas.microsoft.com/office/drawing/2014/main" id="{0D5D5C1C-3ED8-46A2-AF8B-48D09C251F91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L 字 31">
            <a:extLst>
              <a:ext uri="{FF2B5EF4-FFF2-40B4-BE49-F238E27FC236}">
                <a16:creationId xmlns:a16="http://schemas.microsoft.com/office/drawing/2014/main" id="{95EF5C08-C35F-4F7E-BAB4-F250545496F4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 字 32">
            <a:extLst>
              <a:ext uri="{FF2B5EF4-FFF2-40B4-BE49-F238E27FC236}">
                <a16:creationId xmlns:a16="http://schemas.microsoft.com/office/drawing/2014/main" id="{8D43F4EF-A134-40C7-8051-5CF88FB9914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コンテンツ プレースホルダー 5">
            <a:extLst>
              <a:ext uri="{FF2B5EF4-FFF2-40B4-BE49-F238E27FC236}">
                <a16:creationId xmlns:a16="http://schemas.microsoft.com/office/drawing/2014/main" id="{1F86BA1D-E554-46AF-ABF6-3B7F0F5DF2F9}"/>
              </a:ext>
            </a:extLst>
          </p:cNvPr>
          <p:cNvSpPr txBox="1">
            <a:spLocks/>
          </p:cNvSpPr>
          <p:nvPr/>
        </p:nvSpPr>
        <p:spPr>
          <a:xfrm>
            <a:off x="4690167" y="1605478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エクセルギー</a:t>
            </a:r>
            <a:endParaRPr lang="ja-JP" altLang="en-US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4EE1782-3AEC-4EB6-9037-E266CEBD6C6A}"/>
              </a:ext>
            </a:extLst>
          </p:cNvPr>
          <p:cNvCxnSpPr>
            <a:cxnSpLocks/>
          </p:cNvCxnSpPr>
          <p:nvPr/>
        </p:nvCxnSpPr>
        <p:spPr>
          <a:xfrm>
            <a:off x="4690167" y="2110215"/>
            <a:ext cx="28579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コンテンツ プレースホルダー 5">
            <a:extLst>
              <a:ext uri="{FF2B5EF4-FFF2-40B4-BE49-F238E27FC236}">
                <a16:creationId xmlns:a16="http://schemas.microsoft.com/office/drawing/2014/main" id="{60CD4B90-B2DA-406E-8519-C6DBF00964CC}"/>
              </a:ext>
            </a:extLst>
          </p:cNvPr>
          <p:cNvSpPr txBox="1">
            <a:spLocks/>
          </p:cNvSpPr>
          <p:nvPr/>
        </p:nvSpPr>
        <p:spPr>
          <a:xfrm>
            <a:off x="1862689" y="4783948"/>
            <a:ext cx="8377651" cy="547177"/>
          </a:xfrm>
          <a:prstGeom prst="rect">
            <a:avLst/>
          </a:prstGeom>
          <a:solidFill>
            <a:srgbClr val="D6DCE5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>
                <a:solidFill>
                  <a:srgbClr val="333333"/>
                </a:solidFill>
                <a:latin typeface="Hiragino Kaku Gothic ProN"/>
              </a:rPr>
              <a:t>※</a:t>
            </a:r>
            <a:r>
              <a:rPr lang="ja-JP" altLang="en-US" dirty="0">
                <a:solidFill>
                  <a:srgbClr val="333333"/>
                </a:solidFill>
                <a:latin typeface="Hiragino Kaku Gothic ProN"/>
              </a:rPr>
              <a:t>理解不要！</a:t>
            </a:r>
            <a:r>
              <a:rPr lang="ja-JP" altLang="en-US" u="sng" dirty="0">
                <a:solidFill>
                  <a:srgbClr val="333333"/>
                </a:solidFill>
                <a:latin typeface="Hiragino Kaku Gothic ProN"/>
              </a:rPr>
              <a:t>エクセルギー＝最大値</a:t>
            </a:r>
            <a:r>
              <a:rPr lang="ja-JP" altLang="en-US" dirty="0">
                <a:solidFill>
                  <a:srgbClr val="333333"/>
                </a:solidFill>
                <a:latin typeface="Hiragino Kaku Gothic ProN"/>
              </a:rPr>
              <a:t>とだけ覚える！</a:t>
            </a:r>
            <a:endParaRPr lang="en-US" altLang="ja-JP" sz="2400" b="1" u="sng" dirty="0">
              <a:solidFill>
                <a:srgbClr val="EAB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159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913" y="2719706"/>
            <a:ext cx="11832708" cy="2743090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lnSpc>
                <a:spcPct val="120000"/>
              </a:lnSpc>
              <a:buNone/>
            </a:pPr>
            <a:r>
              <a:rPr lang="ja-JP" altLang="en-US" sz="12800" b="1" i="0" dirty="0">
                <a:solidFill>
                  <a:srgbClr val="333333"/>
                </a:solidFill>
                <a:effectLst/>
                <a:latin typeface="Hiragino Kaku Gothic ProN"/>
              </a:rPr>
              <a:t>高温熱源</a:t>
            </a:r>
            <a:r>
              <a:rPr lang="ja-JP" altLang="en-US" sz="12800" b="0" i="0" dirty="0">
                <a:solidFill>
                  <a:srgbClr val="333333"/>
                </a:solidFill>
                <a:effectLst/>
                <a:latin typeface="Hiragino Kaku Gothic ProN"/>
              </a:rPr>
              <a:t>と</a:t>
            </a:r>
            <a:r>
              <a:rPr lang="ja-JP" altLang="en-US" sz="12800" b="1" i="0" dirty="0">
                <a:solidFill>
                  <a:srgbClr val="333333"/>
                </a:solidFill>
                <a:effectLst/>
                <a:latin typeface="Hiragino Kaku Gothic ProN"/>
              </a:rPr>
              <a:t>低温熱源</a:t>
            </a:r>
            <a:r>
              <a:rPr lang="ja-JP" altLang="en-US" sz="12800" b="0" i="0" dirty="0">
                <a:solidFill>
                  <a:srgbClr val="333333"/>
                </a:solidFill>
                <a:effectLst/>
                <a:latin typeface="Hiragino Kaku Gothic ProN"/>
              </a:rPr>
              <a:t>との間の、</a:t>
            </a:r>
            <a:r>
              <a:rPr lang="ja-JP" altLang="en-US" sz="12800" i="0" u="sng" dirty="0">
                <a:solidFill>
                  <a:srgbClr val="EAB200"/>
                </a:solidFill>
                <a:effectLst/>
                <a:latin typeface="Hiragino Kaku Gothic ProN"/>
              </a:rPr>
              <a:t>２つの</a:t>
            </a:r>
            <a:r>
              <a:rPr lang="ja-JP" altLang="en-US" sz="12800" b="1" i="0" u="sng" dirty="0">
                <a:solidFill>
                  <a:srgbClr val="EAB200"/>
                </a:solidFill>
                <a:effectLst/>
                <a:latin typeface="Hiragino Kaku Gothic ProN"/>
              </a:rPr>
              <a:t>等温変化</a:t>
            </a:r>
            <a:r>
              <a:rPr lang="ja-JP" altLang="en-US" sz="12800" b="0" i="0" dirty="0">
                <a:solidFill>
                  <a:srgbClr val="333333"/>
                </a:solidFill>
                <a:effectLst/>
                <a:latin typeface="Hiragino Kaku Gothic ProN"/>
              </a:rPr>
              <a:t>と</a:t>
            </a:r>
            <a:r>
              <a:rPr lang="ja-JP" altLang="en-US" sz="12800" i="0" u="sng" dirty="0">
                <a:solidFill>
                  <a:srgbClr val="EAB200"/>
                </a:solidFill>
                <a:effectLst/>
                <a:latin typeface="Hiragino Kaku Gothic ProN"/>
              </a:rPr>
              <a:t>２つの</a:t>
            </a:r>
            <a:r>
              <a:rPr lang="ja-JP" altLang="en-US" sz="12800" b="1" i="0" u="sng" dirty="0">
                <a:solidFill>
                  <a:srgbClr val="EAB200"/>
                </a:solidFill>
                <a:effectLst/>
                <a:latin typeface="Hiragino Kaku Gothic ProN"/>
              </a:rPr>
              <a:t>断熱変化</a:t>
            </a:r>
            <a:r>
              <a:rPr lang="ja-JP" altLang="en-US" sz="12800" b="0" i="0" dirty="0">
                <a:solidFill>
                  <a:srgbClr val="333333"/>
                </a:solidFill>
                <a:effectLst/>
                <a:latin typeface="Hiragino Kaku Gothic ProN"/>
              </a:rPr>
              <a:t>で構成された</a:t>
            </a:r>
            <a:r>
              <a:rPr lang="ja-JP" altLang="en-US" sz="12800" b="1" i="0" u="sng" dirty="0">
                <a:solidFill>
                  <a:srgbClr val="EAB200"/>
                </a:solidFill>
                <a:effectLst/>
                <a:latin typeface="Hiragino Kaku Gothic ProN"/>
              </a:rPr>
              <a:t>可逆</a:t>
            </a:r>
            <a:r>
              <a:rPr lang="ja-JP" altLang="en-US" sz="12800" b="0" i="0" dirty="0">
                <a:solidFill>
                  <a:srgbClr val="333333"/>
                </a:solidFill>
                <a:effectLst/>
                <a:latin typeface="Hiragino Kaku Gothic ProN"/>
              </a:rPr>
              <a:t>サイクル</a:t>
            </a:r>
          </a:p>
          <a:p>
            <a:pPr marL="0" indent="0" algn="l">
              <a:lnSpc>
                <a:spcPct val="170000"/>
              </a:lnSpc>
              <a:buNone/>
            </a:pPr>
            <a:r>
              <a:rPr lang="ja-JP" altLang="en-US" sz="12800" b="0" i="0" dirty="0">
                <a:solidFill>
                  <a:srgbClr val="333333"/>
                </a:solidFill>
                <a:effectLst/>
                <a:latin typeface="Hiragino Kaku Gothic ProN"/>
              </a:rPr>
              <a:t>カルノーサイクルより高い効率の熱機関を作ることは</a:t>
            </a:r>
            <a:r>
              <a:rPr lang="ja-JP" altLang="en-US" sz="12800" b="1" i="0" u="sng" dirty="0">
                <a:solidFill>
                  <a:srgbClr val="EAB200"/>
                </a:solidFill>
                <a:effectLst/>
                <a:latin typeface="Hiragino Kaku Gothic ProN"/>
              </a:rPr>
              <a:t>不可能</a:t>
            </a:r>
            <a:endParaRPr lang="ja-JP" altLang="en-US" sz="12800" b="0" i="0" u="sng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lnSpc>
                <a:spcPct val="170000"/>
              </a:lnSpc>
              <a:buNone/>
            </a:pPr>
            <a:r>
              <a:rPr lang="ja-JP" altLang="en-US" sz="12800" b="0" i="0" dirty="0">
                <a:solidFill>
                  <a:srgbClr val="333333"/>
                </a:solidFill>
                <a:effectLst/>
                <a:latin typeface="Hiragino Kaku Gothic ProN"/>
              </a:rPr>
              <a:t>カルノーサイクルを</a:t>
            </a:r>
            <a:r>
              <a:rPr lang="ja-JP" altLang="en-US" sz="12800" b="1" i="0" u="sng" dirty="0">
                <a:solidFill>
                  <a:srgbClr val="EAB200"/>
                </a:solidFill>
                <a:effectLst/>
                <a:latin typeface="Hiragino Kaku Gothic ProN"/>
              </a:rPr>
              <a:t>逆に動かす</a:t>
            </a:r>
            <a:r>
              <a:rPr lang="ja-JP" altLang="en-US" sz="12800" b="0" i="0" dirty="0">
                <a:solidFill>
                  <a:srgbClr val="333333"/>
                </a:solidFill>
                <a:effectLst/>
                <a:latin typeface="Hiragino Kaku Gothic ProN"/>
              </a:rPr>
              <a:t>と、</a:t>
            </a:r>
            <a:r>
              <a:rPr lang="ja-JP" altLang="en-US" sz="12800" b="1" i="0" u="sng" dirty="0">
                <a:solidFill>
                  <a:srgbClr val="EAB200"/>
                </a:solidFill>
                <a:effectLst/>
                <a:latin typeface="Hiragino Kaku Gothic ProN"/>
              </a:rPr>
              <a:t>ヒートポンプになる</a:t>
            </a:r>
          </a:p>
          <a:p>
            <a:pPr marL="0" indent="0">
              <a:buNone/>
            </a:pPr>
            <a:endParaRPr lang="en-US" altLang="ja-JP" sz="3200" b="1" i="0" u="sng" dirty="0">
              <a:solidFill>
                <a:srgbClr val="EAB200"/>
              </a:solidFill>
              <a:effectLst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熱力学第二法則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 字 25">
            <a:extLst>
              <a:ext uri="{FF2B5EF4-FFF2-40B4-BE49-F238E27FC236}">
                <a16:creationId xmlns:a16="http://schemas.microsoft.com/office/drawing/2014/main" id="{221AE713-89BB-4CB4-97E2-F1B82743EAE5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L 字 26">
            <a:extLst>
              <a:ext uri="{FF2B5EF4-FFF2-40B4-BE49-F238E27FC236}">
                <a16:creationId xmlns:a16="http://schemas.microsoft.com/office/drawing/2014/main" id="{A2C28490-F3A2-4939-8496-F0931AC5AA10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L 字 27">
            <a:extLst>
              <a:ext uri="{FF2B5EF4-FFF2-40B4-BE49-F238E27FC236}">
                <a16:creationId xmlns:a16="http://schemas.microsoft.com/office/drawing/2014/main" id="{B2585314-B46B-470F-9407-C4F09AF2FC9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L 字 28">
            <a:extLst>
              <a:ext uri="{FF2B5EF4-FFF2-40B4-BE49-F238E27FC236}">
                <a16:creationId xmlns:a16="http://schemas.microsoft.com/office/drawing/2014/main" id="{9DA1BF2D-28C8-41FE-96EE-F87C72CCCA70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L 字 29">
            <a:extLst>
              <a:ext uri="{FF2B5EF4-FFF2-40B4-BE49-F238E27FC236}">
                <a16:creationId xmlns:a16="http://schemas.microsoft.com/office/drawing/2014/main" id="{6AA6593A-799E-4AF7-A764-05993C5C2806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>
            <a:extLst>
              <a:ext uri="{FF2B5EF4-FFF2-40B4-BE49-F238E27FC236}">
                <a16:creationId xmlns:a16="http://schemas.microsoft.com/office/drawing/2014/main" id="{0D5D5C1C-3ED8-46A2-AF8B-48D09C251F91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L 字 31">
            <a:extLst>
              <a:ext uri="{FF2B5EF4-FFF2-40B4-BE49-F238E27FC236}">
                <a16:creationId xmlns:a16="http://schemas.microsoft.com/office/drawing/2014/main" id="{95EF5C08-C35F-4F7E-BAB4-F250545496F4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 字 32">
            <a:extLst>
              <a:ext uri="{FF2B5EF4-FFF2-40B4-BE49-F238E27FC236}">
                <a16:creationId xmlns:a16="http://schemas.microsoft.com/office/drawing/2014/main" id="{8D43F4EF-A134-40C7-8051-5CF88FB9914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コンテンツ プレースホルダー 5">
            <a:extLst>
              <a:ext uri="{FF2B5EF4-FFF2-40B4-BE49-F238E27FC236}">
                <a16:creationId xmlns:a16="http://schemas.microsoft.com/office/drawing/2014/main" id="{1F86BA1D-E554-46AF-ABF6-3B7F0F5DF2F9}"/>
              </a:ext>
            </a:extLst>
          </p:cNvPr>
          <p:cNvSpPr txBox="1">
            <a:spLocks/>
          </p:cNvSpPr>
          <p:nvPr/>
        </p:nvSpPr>
        <p:spPr>
          <a:xfrm>
            <a:off x="4180986" y="1617836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カルノーサイクル</a:t>
            </a:r>
            <a:endParaRPr lang="ja-JP" altLang="en-US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4EE1782-3AEC-4EB6-9037-E266CEBD6C6A}"/>
              </a:ext>
            </a:extLst>
          </p:cNvPr>
          <p:cNvCxnSpPr>
            <a:cxnSpLocks/>
          </p:cNvCxnSpPr>
          <p:nvPr/>
        </p:nvCxnSpPr>
        <p:spPr>
          <a:xfrm>
            <a:off x="4205342" y="2110215"/>
            <a:ext cx="38258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912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熱力学第二法則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 字 25">
            <a:extLst>
              <a:ext uri="{FF2B5EF4-FFF2-40B4-BE49-F238E27FC236}">
                <a16:creationId xmlns:a16="http://schemas.microsoft.com/office/drawing/2014/main" id="{221AE713-89BB-4CB4-97E2-F1B82743EAE5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L 字 26">
            <a:extLst>
              <a:ext uri="{FF2B5EF4-FFF2-40B4-BE49-F238E27FC236}">
                <a16:creationId xmlns:a16="http://schemas.microsoft.com/office/drawing/2014/main" id="{A2C28490-F3A2-4939-8496-F0931AC5AA10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L 字 27">
            <a:extLst>
              <a:ext uri="{FF2B5EF4-FFF2-40B4-BE49-F238E27FC236}">
                <a16:creationId xmlns:a16="http://schemas.microsoft.com/office/drawing/2014/main" id="{B2585314-B46B-470F-9407-C4F09AF2FC9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L 字 28">
            <a:extLst>
              <a:ext uri="{FF2B5EF4-FFF2-40B4-BE49-F238E27FC236}">
                <a16:creationId xmlns:a16="http://schemas.microsoft.com/office/drawing/2014/main" id="{9DA1BF2D-28C8-41FE-96EE-F87C72CCCA70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L 字 29">
            <a:extLst>
              <a:ext uri="{FF2B5EF4-FFF2-40B4-BE49-F238E27FC236}">
                <a16:creationId xmlns:a16="http://schemas.microsoft.com/office/drawing/2014/main" id="{6AA6593A-799E-4AF7-A764-05993C5C2806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>
            <a:extLst>
              <a:ext uri="{FF2B5EF4-FFF2-40B4-BE49-F238E27FC236}">
                <a16:creationId xmlns:a16="http://schemas.microsoft.com/office/drawing/2014/main" id="{0D5D5C1C-3ED8-46A2-AF8B-48D09C251F91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L 字 31">
            <a:extLst>
              <a:ext uri="{FF2B5EF4-FFF2-40B4-BE49-F238E27FC236}">
                <a16:creationId xmlns:a16="http://schemas.microsoft.com/office/drawing/2014/main" id="{95EF5C08-C35F-4F7E-BAB4-F250545496F4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 字 32">
            <a:extLst>
              <a:ext uri="{FF2B5EF4-FFF2-40B4-BE49-F238E27FC236}">
                <a16:creationId xmlns:a16="http://schemas.microsoft.com/office/drawing/2014/main" id="{8D43F4EF-A134-40C7-8051-5CF88FB9914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コンテンツ プレースホルダー 5">
            <a:extLst>
              <a:ext uri="{FF2B5EF4-FFF2-40B4-BE49-F238E27FC236}">
                <a16:creationId xmlns:a16="http://schemas.microsoft.com/office/drawing/2014/main" id="{1F86BA1D-E554-46AF-ABF6-3B7F0F5DF2F9}"/>
              </a:ext>
            </a:extLst>
          </p:cNvPr>
          <p:cNvSpPr txBox="1">
            <a:spLocks/>
          </p:cNvSpPr>
          <p:nvPr/>
        </p:nvSpPr>
        <p:spPr>
          <a:xfrm>
            <a:off x="4180986" y="1617836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カルノーサイクル</a:t>
            </a:r>
            <a:endParaRPr lang="ja-JP" altLang="en-US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4EE1782-3AEC-4EB6-9037-E266CEBD6C6A}"/>
              </a:ext>
            </a:extLst>
          </p:cNvPr>
          <p:cNvCxnSpPr>
            <a:cxnSpLocks/>
          </p:cNvCxnSpPr>
          <p:nvPr/>
        </p:nvCxnSpPr>
        <p:spPr>
          <a:xfrm>
            <a:off x="4205342" y="2110215"/>
            <a:ext cx="38258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コンテンツ プレースホルダー 5">
                <a:extLst>
                  <a:ext uri="{FF2B5EF4-FFF2-40B4-BE49-F238E27FC236}">
                    <a16:creationId xmlns:a16="http://schemas.microsoft.com/office/drawing/2014/main" id="{C846C4CB-E60C-4716-8E9C-B91126CC89D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64949" y="2755796"/>
                <a:ext cx="9188566" cy="30014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900" b="1" i="0" dirty="0">
                    <a:solidFill>
                      <a:schemeClr val="accent1">
                        <a:lumMod val="75000"/>
                      </a:schemeClr>
                    </a:solidFill>
                    <a:effectLst/>
                  </a:rPr>
                  <a:t>計算式</a:t>
                </a:r>
                <a:endParaRPr lang="en-US" altLang="ja-JP" sz="3900" b="1" i="0" dirty="0">
                  <a:solidFill>
                    <a:schemeClr val="accent1">
                      <a:lumMod val="75000"/>
                    </a:schemeClr>
                  </a:solidFill>
                  <a:effectLst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ja-JP" altLang="en-US" sz="3200" b="1" dirty="0">
                    <a:solidFill>
                      <a:srgbClr val="2F5597"/>
                    </a:solidFill>
                  </a:rPr>
                  <a:t>カルノーサイクルの熱効率（</a:t>
                </a:r>
                <a:r>
                  <a:rPr lang="en-US" altLang="ja-JP" sz="3200" b="1" dirty="0">
                    <a:solidFill>
                      <a:srgbClr val="2F5597"/>
                    </a:solidFill>
                  </a:rPr>
                  <a:t>η</a:t>
                </a:r>
                <a:r>
                  <a:rPr lang="ja-JP" altLang="en-US" sz="3200" b="1" dirty="0">
                    <a:solidFill>
                      <a:srgbClr val="2F5597"/>
                    </a:solidFill>
                  </a:rPr>
                  <a:t>）＝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b="1" i="1" smtClean="0">
                            <a:solidFill>
                              <a:srgbClr val="2F559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3200" b="1" i="0" dirty="0" smtClean="0">
                            <a:solidFill>
                              <a:srgbClr val="2F5597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altLang="ja-JP" sz="2000" b="1" i="0" dirty="0" smtClean="0">
                            <a:solidFill>
                              <a:srgbClr val="2F5597"/>
                            </a:solidFill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altLang="ja-JP" sz="3200" b="1" i="0" dirty="0" smtClean="0">
                            <a:solidFill>
                              <a:srgbClr val="2F5597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ja-JP" sz="3200" b="1" dirty="0">
                            <a:solidFill>
                              <a:srgbClr val="2F5597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altLang="ja-JP" sz="2000" b="1" i="0" dirty="0" smtClean="0">
                            <a:solidFill>
                              <a:srgbClr val="2F5597"/>
                            </a:solidFill>
                          </a:rPr>
                          <m:t>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3200" b="1" dirty="0">
                            <a:solidFill>
                              <a:srgbClr val="2F5597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altLang="ja-JP" sz="2000" b="1" i="0" dirty="0" smtClean="0">
                            <a:solidFill>
                              <a:srgbClr val="2F5597"/>
                            </a:solidFill>
                          </a:rPr>
                          <m:t>h</m:t>
                        </m:r>
                      </m:den>
                    </m:f>
                    <m:r>
                      <a:rPr lang="en-US" altLang="ja-JP" sz="3200" b="1" i="0" smtClean="0">
                        <a:solidFill>
                          <a:srgbClr val="2F5597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sz="3600" b="1" i="1">
                            <a:solidFill>
                              <a:srgbClr val="2F559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3600" b="1" i="0" dirty="0" smtClean="0">
                            <a:solidFill>
                              <a:srgbClr val="2F5597"/>
                            </a:solidFill>
                          </a:rPr>
                          <m:t>Q</m:t>
                        </m:r>
                        <m:r>
                          <m:rPr>
                            <m:nor/>
                          </m:rPr>
                          <a:rPr lang="en-US" altLang="ja-JP" sz="2400" b="1" i="0" dirty="0" smtClean="0">
                            <a:solidFill>
                              <a:srgbClr val="2F5597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altLang="ja-JP" sz="3600" b="1" dirty="0">
                            <a:solidFill>
                              <a:srgbClr val="2F5597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ja-JP" sz="3600" b="1" i="0" dirty="0" smtClean="0">
                            <a:solidFill>
                              <a:srgbClr val="2F5597"/>
                            </a:solidFill>
                          </a:rPr>
                          <m:t>Q</m:t>
                        </m:r>
                        <m:r>
                          <m:rPr>
                            <m:nor/>
                          </m:rPr>
                          <a:rPr lang="en-US" altLang="ja-JP" sz="2400" b="1" i="0" dirty="0" smtClean="0">
                            <a:solidFill>
                              <a:srgbClr val="2F5597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3600" b="1" dirty="0">
                            <a:solidFill>
                              <a:srgbClr val="2F5597"/>
                            </a:solidFill>
                          </a:rPr>
                          <m:t>Q</m:t>
                        </m:r>
                        <m:r>
                          <m:rPr>
                            <m:nor/>
                          </m:rPr>
                          <a:rPr lang="en-US" altLang="ja-JP" sz="2400" b="1" dirty="0">
                            <a:solidFill>
                              <a:srgbClr val="2F5597"/>
                            </a:solidFill>
                          </a:rPr>
                          <m:t>1</m:t>
                        </m:r>
                      </m:den>
                    </m:f>
                  </m:oMath>
                </a14:m>
                <a:endParaRPr lang="en-US" altLang="ja-JP" sz="3600" b="1" dirty="0">
                  <a:solidFill>
                    <a:srgbClr val="2F5597"/>
                  </a:solidFill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altLang="ja-JP" sz="3600" b="1" dirty="0">
                    <a:solidFill>
                      <a:srgbClr val="2F5597"/>
                    </a:solidFill>
                  </a:rPr>
                  <a:t>η</a:t>
                </a:r>
                <a:r>
                  <a:rPr lang="ja-JP" altLang="en-US" sz="3600" b="1" dirty="0">
                    <a:solidFill>
                      <a:srgbClr val="2F5597"/>
                    </a:solidFill>
                  </a:rPr>
                  <a:t>（エータ）</a:t>
                </a:r>
                <a:r>
                  <a:rPr lang="en-US" altLang="ja-JP" sz="3600" b="1" dirty="0">
                    <a:solidFill>
                      <a:srgbClr val="2F5597"/>
                    </a:solidFill>
                  </a:rPr>
                  <a:t>:</a:t>
                </a:r>
                <a:r>
                  <a:rPr lang="ja-JP" altLang="en-US" sz="3600" b="1" dirty="0">
                    <a:solidFill>
                      <a:srgbClr val="2F5597"/>
                    </a:solidFill>
                  </a:rPr>
                  <a:t>熱効率　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600" b="1" dirty="0">
                        <a:solidFill>
                          <a:srgbClr val="2F5597"/>
                        </a:solidFill>
                      </a:rPr>
                      <m:t>T</m:t>
                    </m:r>
                    <m:r>
                      <m:rPr>
                        <m:nor/>
                      </m:rPr>
                      <a:rPr lang="en-US" altLang="ja-JP" sz="2400" b="1" dirty="0">
                        <a:solidFill>
                          <a:srgbClr val="2F5597"/>
                        </a:solidFill>
                      </a:rPr>
                      <m:t>h</m:t>
                    </m:r>
                  </m:oMath>
                </a14:m>
                <a:r>
                  <a:rPr lang="ja-JP" altLang="en-US" sz="3600" b="1" dirty="0">
                    <a:solidFill>
                      <a:srgbClr val="2F5597"/>
                    </a:solidFill>
                  </a:rPr>
                  <a:t>：高温熱源温度</a:t>
                </a:r>
                <a:endParaRPr lang="en-US" altLang="ja-JP" sz="3600" b="1" dirty="0">
                  <a:solidFill>
                    <a:srgbClr val="2F5597"/>
                  </a:solidFill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600" b="1" dirty="0">
                        <a:solidFill>
                          <a:srgbClr val="2F5597"/>
                        </a:solidFill>
                      </a:rPr>
                      <m:t>T</m:t>
                    </m:r>
                    <m:r>
                      <m:rPr>
                        <m:sty m:val="p"/>
                      </m:rPr>
                      <a:rPr lang="en-US" altLang="ja-JP" sz="2400" b="1" i="1" dirty="0" smtClean="0">
                        <a:solidFill>
                          <a:srgbClr val="2F5597"/>
                        </a:solidFill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r>
                  <a:rPr lang="ja-JP" altLang="en-US" sz="3600" b="1" dirty="0">
                    <a:solidFill>
                      <a:srgbClr val="2F5597"/>
                    </a:solidFill>
                  </a:rPr>
                  <a:t>：低温熱源温度　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600" b="1" dirty="0">
                        <a:solidFill>
                          <a:srgbClr val="2F5597"/>
                        </a:solidFill>
                      </a:rPr>
                      <m:t>Q</m:t>
                    </m:r>
                    <m:r>
                      <m:rPr>
                        <m:nor/>
                      </m:rPr>
                      <a:rPr lang="en-US" altLang="ja-JP" sz="2400" b="1" dirty="0">
                        <a:solidFill>
                          <a:srgbClr val="2F5597"/>
                        </a:solidFill>
                      </a:rPr>
                      <m:t>1</m:t>
                    </m:r>
                  </m:oMath>
                </a14:m>
                <a:r>
                  <a:rPr lang="ja-JP" altLang="en-US" sz="3600" b="1" dirty="0">
                    <a:solidFill>
                      <a:srgbClr val="2F5597"/>
                    </a:solidFill>
                  </a:rPr>
                  <a:t>：吸収熱　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600" b="1" dirty="0">
                        <a:solidFill>
                          <a:srgbClr val="2F5597"/>
                        </a:solidFill>
                      </a:rPr>
                      <m:t>Q</m:t>
                    </m:r>
                    <m:r>
                      <m:rPr>
                        <m:nor/>
                      </m:rPr>
                      <a:rPr lang="en-US" altLang="ja-JP" sz="2400" b="1" dirty="0">
                        <a:solidFill>
                          <a:srgbClr val="2F5597"/>
                        </a:solidFill>
                      </a:rPr>
                      <m:t>2</m:t>
                    </m:r>
                  </m:oMath>
                </a14:m>
                <a:r>
                  <a:rPr lang="ja-JP" altLang="en-US" sz="3600" b="1" dirty="0">
                    <a:solidFill>
                      <a:srgbClr val="2F5597"/>
                    </a:solidFill>
                  </a:rPr>
                  <a:t>：放出熱</a:t>
                </a:r>
                <a:endParaRPr lang="en-US" altLang="ja-JP" sz="3600" b="1" dirty="0">
                  <a:solidFill>
                    <a:srgbClr val="2F5597"/>
                  </a:solidFill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ja-JP" sz="3600" b="1" dirty="0">
                  <a:solidFill>
                    <a:srgbClr val="2F5597"/>
                  </a:solidFill>
                </a:endParaRPr>
              </a:p>
            </p:txBody>
          </p:sp>
        </mc:Choice>
        <mc:Fallback xmlns="">
          <p:sp>
            <p:nvSpPr>
              <p:cNvPr id="20" name="コンテンツ プレースホルダー 5">
                <a:extLst>
                  <a:ext uri="{FF2B5EF4-FFF2-40B4-BE49-F238E27FC236}">
                    <a16:creationId xmlns:a16="http://schemas.microsoft.com/office/drawing/2014/main" id="{C846C4CB-E60C-4716-8E9C-B91126CC8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949" y="2755796"/>
                <a:ext cx="9188566" cy="3001463"/>
              </a:xfrm>
              <a:prstGeom prst="rect">
                <a:avLst/>
              </a:prstGeom>
              <a:blipFill>
                <a:blip r:embed="rId3"/>
                <a:stretch>
                  <a:fillRect l="-1989" t="-4472" b="-42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1979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075" y="1539889"/>
            <a:ext cx="10515600" cy="584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熱力学第二法則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F470CCA-2887-4113-9E10-637D4AEA354D}"/>
              </a:ext>
            </a:extLst>
          </p:cNvPr>
          <p:cNvCxnSpPr/>
          <p:nvPr/>
        </p:nvCxnSpPr>
        <p:spPr>
          <a:xfrm>
            <a:off x="4883075" y="1968649"/>
            <a:ext cx="19695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 字 39">
            <a:extLst>
              <a:ext uri="{FF2B5EF4-FFF2-40B4-BE49-F238E27FC236}">
                <a16:creationId xmlns:a16="http://schemas.microsoft.com/office/drawing/2014/main" id="{AD4C8A7C-6741-47D1-A7BA-6F924D13F106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L 字 40">
            <a:extLst>
              <a:ext uri="{FF2B5EF4-FFF2-40B4-BE49-F238E27FC236}">
                <a16:creationId xmlns:a16="http://schemas.microsoft.com/office/drawing/2014/main" id="{05D8E2B7-7A8D-414E-92DC-5D6E967910E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L 字 41">
            <a:extLst>
              <a:ext uri="{FF2B5EF4-FFF2-40B4-BE49-F238E27FC236}">
                <a16:creationId xmlns:a16="http://schemas.microsoft.com/office/drawing/2014/main" id="{8C1BC7CB-634E-4E51-AEDE-58ED48EEC16C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L 字 42">
            <a:extLst>
              <a:ext uri="{FF2B5EF4-FFF2-40B4-BE49-F238E27FC236}">
                <a16:creationId xmlns:a16="http://schemas.microsoft.com/office/drawing/2014/main" id="{89F10FA1-9B91-4EBD-8190-8114EEFB81CF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L 字 43">
            <a:extLst>
              <a:ext uri="{FF2B5EF4-FFF2-40B4-BE49-F238E27FC236}">
                <a16:creationId xmlns:a16="http://schemas.microsoft.com/office/drawing/2014/main" id="{90BC12FE-D9AD-498A-869C-49933ABC367E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L 字 44">
            <a:extLst>
              <a:ext uri="{FF2B5EF4-FFF2-40B4-BE49-F238E27FC236}">
                <a16:creationId xmlns:a16="http://schemas.microsoft.com/office/drawing/2014/main" id="{2BC554A1-F6FE-4C40-8D21-78BD3CCE04B2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L 字 45">
            <a:extLst>
              <a:ext uri="{FF2B5EF4-FFF2-40B4-BE49-F238E27FC236}">
                <a16:creationId xmlns:a16="http://schemas.microsoft.com/office/drawing/2014/main" id="{42437D1C-F31C-4B28-94E5-62439847E862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L 字 46">
            <a:extLst>
              <a:ext uri="{FF2B5EF4-FFF2-40B4-BE49-F238E27FC236}">
                <a16:creationId xmlns:a16="http://schemas.microsoft.com/office/drawing/2014/main" id="{4953C72F-C20D-4845-A792-0B94CB108ABC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519101-8602-4FA0-B6B7-579E704F330E}"/>
              </a:ext>
            </a:extLst>
          </p:cNvPr>
          <p:cNvSpPr txBox="1"/>
          <p:nvPr/>
        </p:nvSpPr>
        <p:spPr>
          <a:xfrm>
            <a:off x="505687" y="2091853"/>
            <a:ext cx="10840670" cy="30469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カルノーサイクルにおいて、次の温度条件のうち、</a:t>
            </a:r>
            <a:endParaRPr lang="en-US" alt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熱効率が最大となるものはどれか</a:t>
            </a:r>
          </a:p>
          <a:p>
            <a:pPr algn="just"/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alt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cs"/>
              <a:buAutoNum type="arabicDbPlain"/>
            </a:pPr>
            <a:r>
              <a:rPr lang="ja-JP" altLang="en-US" sz="2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高温熱源：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1000K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、　低温熱源：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300K</a:t>
            </a:r>
            <a:endParaRPr lang="ja-JP" altLang="ja-JP" sz="24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cs"/>
              <a:buAutoNum type="arabicDbPlain"/>
            </a:pP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高温熱源：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1000K</a:t>
            </a: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、　低温熱源：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400K</a:t>
            </a:r>
            <a:endParaRPr lang="ja-JP" altLang="ja-JP" sz="24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cs"/>
              <a:buAutoNum type="arabicDbPlain"/>
            </a:pP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高温熱源：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1200K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、　低温熱源：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600K</a:t>
            </a:r>
            <a:endParaRPr lang="ja-JP" altLang="ja-JP" sz="24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cs"/>
              <a:buAutoNum type="arabicDbPlain"/>
            </a:pP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高温熱源：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1400K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、　低温熱源：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700K</a:t>
            </a:r>
            <a:endParaRPr lang="ja-JP" altLang="ja-JP" sz="24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cs"/>
              <a:buAutoNum type="arabicDbPlain"/>
            </a:pP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高温熱源：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1500K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、　低温熱源：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900K</a:t>
            </a:r>
            <a:endParaRPr lang="ja-JP" altLang="ja-JP" sz="24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126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075" y="1539889"/>
            <a:ext cx="10515600" cy="584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熱力学第二法則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F470CCA-2887-4113-9E10-637D4AEA354D}"/>
              </a:ext>
            </a:extLst>
          </p:cNvPr>
          <p:cNvCxnSpPr/>
          <p:nvPr/>
        </p:nvCxnSpPr>
        <p:spPr>
          <a:xfrm>
            <a:off x="4883075" y="1968649"/>
            <a:ext cx="19695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 字 39">
            <a:extLst>
              <a:ext uri="{FF2B5EF4-FFF2-40B4-BE49-F238E27FC236}">
                <a16:creationId xmlns:a16="http://schemas.microsoft.com/office/drawing/2014/main" id="{AD4C8A7C-6741-47D1-A7BA-6F924D13F106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L 字 40">
            <a:extLst>
              <a:ext uri="{FF2B5EF4-FFF2-40B4-BE49-F238E27FC236}">
                <a16:creationId xmlns:a16="http://schemas.microsoft.com/office/drawing/2014/main" id="{05D8E2B7-7A8D-414E-92DC-5D6E967910E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L 字 41">
            <a:extLst>
              <a:ext uri="{FF2B5EF4-FFF2-40B4-BE49-F238E27FC236}">
                <a16:creationId xmlns:a16="http://schemas.microsoft.com/office/drawing/2014/main" id="{8C1BC7CB-634E-4E51-AEDE-58ED48EEC16C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L 字 42">
            <a:extLst>
              <a:ext uri="{FF2B5EF4-FFF2-40B4-BE49-F238E27FC236}">
                <a16:creationId xmlns:a16="http://schemas.microsoft.com/office/drawing/2014/main" id="{89F10FA1-9B91-4EBD-8190-8114EEFB81CF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L 字 43">
            <a:extLst>
              <a:ext uri="{FF2B5EF4-FFF2-40B4-BE49-F238E27FC236}">
                <a16:creationId xmlns:a16="http://schemas.microsoft.com/office/drawing/2014/main" id="{90BC12FE-D9AD-498A-869C-49933ABC367E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L 字 44">
            <a:extLst>
              <a:ext uri="{FF2B5EF4-FFF2-40B4-BE49-F238E27FC236}">
                <a16:creationId xmlns:a16="http://schemas.microsoft.com/office/drawing/2014/main" id="{2BC554A1-F6FE-4C40-8D21-78BD3CCE04B2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L 字 45">
            <a:extLst>
              <a:ext uri="{FF2B5EF4-FFF2-40B4-BE49-F238E27FC236}">
                <a16:creationId xmlns:a16="http://schemas.microsoft.com/office/drawing/2014/main" id="{42437D1C-F31C-4B28-94E5-62439847E862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L 字 46">
            <a:extLst>
              <a:ext uri="{FF2B5EF4-FFF2-40B4-BE49-F238E27FC236}">
                <a16:creationId xmlns:a16="http://schemas.microsoft.com/office/drawing/2014/main" id="{4953C72F-C20D-4845-A792-0B94CB108ABC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519101-8602-4FA0-B6B7-579E704F330E}"/>
              </a:ext>
            </a:extLst>
          </p:cNvPr>
          <p:cNvSpPr txBox="1"/>
          <p:nvPr/>
        </p:nvSpPr>
        <p:spPr>
          <a:xfrm>
            <a:off x="505687" y="2091853"/>
            <a:ext cx="10840670" cy="30469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カルノーサイクルにおいて、次の温度条件のうち、</a:t>
            </a:r>
            <a:endParaRPr lang="en-US" alt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熱効率が最大となるものはどれか</a:t>
            </a:r>
          </a:p>
          <a:p>
            <a:pPr algn="just"/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alt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cs"/>
              <a:buAutoNum type="arabicDbPlain"/>
            </a:pPr>
            <a:r>
              <a:rPr lang="ja-JP" altLang="en-US" sz="2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高温熱源：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1000K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、　低温熱源：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300K</a:t>
            </a:r>
            <a:endParaRPr lang="ja-JP" altLang="ja-JP" sz="24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cs"/>
              <a:buAutoNum type="arabicDbPlain"/>
            </a:pP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高温熱源：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1000K</a:t>
            </a:r>
            <a:r>
              <a:rPr lang="ja-JP" altLang="en-US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、　低温熱源：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400K</a:t>
            </a:r>
            <a:endParaRPr lang="ja-JP" altLang="ja-JP" sz="24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cs"/>
              <a:buAutoNum type="arabicDbPlain"/>
            </a:pP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高温熱源：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1200K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、　低温熱源：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600K</a:t>
            </a:r>
            <a:endParaRPr lang="ja-JP" altLang="ja-JP" sz="24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cs"/>
              <a:buAutoNum type="arabicDbPlain"/>
            </a:pP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高温熱源：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1400K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、　低温熱源：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700K</a:t>
            </a:r>
            <a:endParaRPr lang="ja-JP" altLang="ja-JP" sz="24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cs"/>
              <a:buAutoNum type="arabicDbPlain"/>
            </a:pPr>
            <a:r>
              <a:rPr lang="en-US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高温熱源：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1500K</a:t>
            </a:r>
            <a:r>
              <a:rPr lang="ja-JP" altLang="ja-JP" sz="2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、　低温熱源：</a:t>
            </a:r>
            <a:r>
              <a:rPr lang="en-US" altLang="ja-JP" sz="24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900K</a:t>
            </a:r>
            <a:endParaRPr lang="ja-JP" altLang="ja-JP" sz="24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コンテンツ プレースホルダー 5">
                <a:extLst>
                  <a:ext uri="{FF2B5EF4-FFF2-40B4-BE49-F238E27FC236}">
                    <a16:creationId xmlns:a16="http://schemas.microsoft.com/office/drawing/2014/main" id="{24931750-77A5-4EA0-B8E1-7F405A35BC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2592" y="5262044"/>
                <a:ext cx="9188566" cy="14352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2900" b="1" i="0" dirty="0">
                    <a:solidFill>
                      <a:schemeClr val="accent1">
                        <a:lumMod val="75000"/>
                      </a:schemeClr>
                    </a:solidFill>
                    <a:effectLst/>
                  </a:rPr>
                  <a:t>計算式</a:t>
                </a:r>
                <a:endParaRPr lang="en-US" altLang="ja-JP" sz="2900" b="1" i="0" dirty="0">
                  <a:solidFill>
                    <a:schemeClr val="accent1">
                      <a:lumMod val="75000"/>
                    </a:schemeClr>
                  </a:solidFill>
                  <a:effectLst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ja-JP" altLang="en-US" sz="2900" b="1" dirty="0">
                    <a:solidFill>
                      <a:srgbClr val="2F5597"/>
                    </a:solidFill>
                  </a:rPr>
                  <a:t>カルノーサイクルの熱効率（</a:t>
                </a:r>
                <a:r>
                  <a:rPr lang="en-US" altLang="ja-JP" sz="2900" b="1" dirty="0">
                    <a:solidFill>
                      <a:srgbClr val="2F5597"/>
                    </a:solidFill>
                  </a:rPr>
                  <a:t>η</a:t>
                </a:r>
                <a:r>
                  <a:rPr lang="ja-JP" altLang="en-US" sz="2900" b="1" dirty="0">
                    <a:solidFill>
                      <a:srgbClr val="2F5597"/>
                    </a:solidFill>
                  </a:rPr>
                  <a:t>）＝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900" b="1" i="1" smtClean="0">
                            <a:solidFill>
                              <a:srgbClr val="2F559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2900" b="1" i="0" dirty="0" smtClean="0">
                            <a:solidFill>
                              <a:srgbClr val="2F5597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altLang="ja-JP" sz="1700" b="1" i="0" dirty="0" smtClean="0">
                            <a:solidFill>
                              <a:srgbClr val="2F5597"/>
                            </a:solidFill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altLang="ja-JP" sz="2900" b="1" i="0" dirty="0" smtClean="0">
                            <a:solidFill>
                              <a:srgbClr val="2F5597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ja-JP" sz="2900" b="1" dirty="0">
                            <a:solidFill>
                              <a:srgbClr val="2F5597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altLang="ja-JP" sz="1700" b="1" i="0" dirty="0" smtClean="0">
                            <a:solidFill>
                              <a:srgbClr val="2F5597"/>
                            </a:solidFill>
                          </a:rPr>
                          <m:t>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2900" b="1" dirty="0">
                            <a:solidFill>
                              <a:srgbClr val="2F5597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altLang="ja-JP" sz="1700" b="1" i="0" dirty="0" smtClean="0">
                            <a:solidFill>
                              <a:srgbClr val="2F5597"/>
                            </a:solidFill>
                          </a:rPr>
                          <m:t>h</m:t>
                        </m:r>
                      </m:den>
                    </m:f>
                  </m:oMath>
                </a14:m>
                <a:endParaRPr lang="en-US" altLang="ja-JP" sz="3400" b="1" dirty="0">
                  <a:solidFill>
                    <a:srgbClr val="2F5597"/>
                  </a:solidFill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altLang="ja-JP" sz="3400" b="1" dirty="0">
                    <a:solidFill>
                      <a:srgbClr val="2F5597"/>
                    </a:solidFill>
                  </a:rPr>
                  <a:t>η</a:t>
                </a:r>
                <a:r>
                  <a:rPr lang="ja-JP" altLang="en-US" sz="3400" b="1" dirty="0">
                    <a:solidFill>
                      <a:srgbClr val="2F5597"/>
                    </a:solidFill>
                  </a:rPr>
                  <a:t>（エータ）</a:t>
                </a:r>
                <a:r>
                  <a:rPr lang="en-US" altLang="ja-JP" sz="3400" b="1" dirty="0">
                    <a:solidFill>
                      <a:srgbClr val="2F5597"/>
                    </a:solidFill>
                  </a:rPr>
                  <a:t>:</a:t>
                </a:r>
                <a:r>
                  <a:rPr lang="ja-JP" altLang="en-US" sz="3400" b="1" dirty="0">
                    <a:solidFill>
                      <a:srgbClr val="2F5597"/>
                    </a:solidFill>
                  </a:rPr>
                  <a:t>熱効率　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400" b="1" dirty="0">
                        <a:solidFill>
                          <a:srgbClr val="2F5597"/>
                        </a:solidFill>
                      </a:rPr>
                      <m:t>T</m:t>
                    </m:r>
                    <m:r>
                      <m:rPr>
                        <m:nor/>
                      </m:rPr>
                      <a:rPr lang="en-US" altLang="ja-JP" sz="2300" b="1" dirty="0">
                        <a:solidFill>
                          <a:srgbClr val="2F5597"/>
                        </a:solidFill>
                      </a:rPr>
                      <m:t>h</m:t>
                    </m:r>
                  </m:oMath>
                </a14:m>
                <a:r>
                  <a:rPr lang="ja-JP" altLang="en-US" sz="3400" b="1" dirty="0">
                    <a:solidFill>
                      <a:srgbClr val="2F5597"/>
                    </a:solidFill>
                  </a:rPr>
                  <a:t>：高温熱源温度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400" b="1" dirty="0">
                        <a:solidFill>
                          <a:srgbClr val="2F5597"/>
                        </a:solidFill>
                      </a:rPr>
                      <m:t>T</m:t>
                    </m:r>
                    <m:r>
                      <m:rPr>
                        <m:nor/>
                      </m:rPr>
                      <a:rPr lang="en-US" altLang="ja-JP" sz="2300" b="1" dirty="0">
                        <a:solidFill>
                          <a:srgbClr val="2F5597"/>
                        </a:solidFill>
                      </a:rPr>
                      <m:t>h</m:t>
                    </m:r>
                  </m:oMath>
                </a14:m>
                <a:r>
                  <a:rPr lang="ja-JP" altLang="en-US" sz="3400" b="1" dirty="0">
                    <a:solidFill>
                      <a:srgbClr val="2F5597"/>
                    </a:solidFill>
                  </a:rPr>
                  <a:t>：低温熱源温度</a:t>
                </a:r>
                <a:endParaRPr lang="en-US" altLang="ja-JP" sz="3400" b="1" dirty="0">
                  <a:solidFill>
                    <a:srgbClr val="2F5597"/>
                  </a:solidFill>
                </a:endParaRPr>
              </a:p>
            </p:txBody>
          </p:sp>
        </mc:Choice>
        <mc:Fallback xmlns="">
          <p:sp>
            <p:nvSpPr>
              <p:cNvPr id="18" name="コンテンツ プレースホルダー 5">
                <a:extLst>
                  <a:ext uri="{FF2B5EF4-FFF2-40B4-BE49-F238E27FC236}">
                    <a16:creationId xmlns:a16="http://schemas.microsoft.com/office/drawing/2014/main" id="{24931750-77A5-4EA0-B8E1-7F405A35BC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92" y="5262044"/>
                <a:ext cx="9188566" cy="1435253"/>
              </a:xfrm>
              <a:prstGeom prst="rect">
                <a:avLst/>
              </a:prstGeom>
              <a:blipFill>
                <a:blip r:embed="rId2"/>
                <a:stretch>
                  <a:fillRect l="-1194" t="-8475" b="-678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7914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075" y="1539889"/>
            <a:ext cx="10515600" cy="584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F470CCA-2887-4113-9E10-637D4AEA354D}"/>
              </a:ext>
            </a:extLst>
          </p:cNvPr>
          <p:cNvCxnSpPr/>
          <p:nvPr/>
        </p:nvCxnSpPr>
        <p:spPr>
          <a:xfrm>
            <a:off x="4883075" y="1968649"/>
            <a:ext cx="19695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 字 39">
            <a:extLst>
              <a:ext uri="{FF2B5EF4-FFF2-40B4-BE49-F238E27FC236}">
                <a16:creationId xmlns:a16="http://schemas.microsoft.com/office/drawing/2014/main" id="{AD4C8A7C-6741-47D1-A7BA-6F924D13F106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L 字 40">
            <a:extLst>
              <a:ext uri="{FF2B5EF4-FFF2-40B4-BE49-F238E27FC236}">
                <a16:creationId xmlns:a16="http://schemas.microsoft.com/office/drawing/2014/main" id="{05D8E2B7-7A8D-414E-92DC-5D6E967910E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L 字 41">
            <a:extLst>
              <a:ext uri="{FF2B5EF4-FFF2-40B4-BE49-F238E27FC236}">
                <a16:creationId xmlns:a16="http://schemas.microsoft.com/office/drawing/2014/main" id="{8C1BC7CB-634E-4E51-AEDE-58ED48EEC16C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L 字 42">
            <a:extLst>
              <a:ext uri="{FF2B5EF4-FFF2-40B4-BE49-F238E27FC236}">
                <a16:creationId xmlns:a16="http://schemas.microsoft.com/office/drawing/2014/main" id="{89F10FA1-9B91-4EBD-8190-8114EEFB81CF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L 字 43">
            <a:extLst>
              <a:ext uri="{FF2B5EF4-FFF2-40B4-BE49-F238E27FC236}">
                <a16:creationId xmlns:a16="http://schemas.microsoft.com/office/drawing/2014/main" id="{90BC12FE-D9AD-498A-869C-49933ABC367E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L 字 44">
            <a:extLst>
              <a:ext uri="{FF2B5EF4-FFF2-40B4-BE49-F238E27FC236}">
                <a16:creationId xmlns:a16="http://schemas.microsoft.com/office/drawing/2014/main" id="{2BC554A1-F6FE-4C40-8D21-78BD3CCE04B2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L 字 45">
            <a:extLst>
              <a:ext uri="{FF2B5EF4-FFF2-40B4-BE49-F238E27FC236}">
                <a16:creationId xmlns:a16="http://schemas.microsoft.com/office/drawing/2014/main" id="{42437D1C-F31C-4B28-94E5-62439847E862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L 字 46">
            <a:extLst>
              <a:ext uri="{FF2B5EF4-FFF2-40B4-BE49-F238E27FC236}">
                <a16:creationId xmlns:a16="http://schemas.microsoft.com/office/drawing/2014/main" id="{4953C72F-C20D-4845-A792-0B94CB108ABC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D519101-8602-4FA0-B6B7-579E704F330E}"/>
                  </a:ext>
                </a:extLst>
              </p:cNvPr>
              <p:cNvSpPr txBox="1"/>
              <p:nvPr/>
            </p:nvSpPr>
            <p:spPr>
              <a:xfrm>
                <a:off x="447513" y="2064279"/>
                <a:ext cx="10840670" cy="4731039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カルノーサイクルの熱効率＝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高温熱源温度</m:t>
                        </m:r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低温熱源温度</m:t>
                        </m:r>
                      </m:num>
                      <m:den>
                        <m: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高温熱源温度</m:t>
                        </m:r>
                      </m:den>
                    </m:f>
                  </m:oMath>
                </a14:m>
                <a:endParaRPr lang="ja-JP" altLang="ja-JP" sz="230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lvl="0" algn="just">
                  <a:buSzPts val="2000"/>
                </a:pPr>
                <a:r>
                  <a:rPr lang="en-US" altLang="ja-JP" sz="2300" b="1" kern="100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1</a:t>
                </a:r>
                <a:r>
                  <a:rPr lang="ja-JP" altLang="ja-JP" sz="2300" b="1" kern="100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の熱効率＝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300" b="1" i="1" kern="100">
                            <a:solidFill>
                              <a:srgbClr val="EAB2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300" b="1" i="1" kern="100">
                            <a:solidFill>
                              <a:srgbClr val="EAB200"/>
                            </a:solidFill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𝟏𝟎𝟎𝟎</m:t>
                        </m:r>
                        <m:r>
                          <a:rPr lang="en-US" altLang="ja-JP" sz="2300" b="1" i="1" kern="100">
                            <a:solidFill>
                              <a:srgbClr val="EAB200"/>
                            </a:solidFill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sz="2300" b="1" i="1" kern="100">
                            <a:solidFill>
                              <a:srgbClr val="EAB200"/>
                            </a:solidFill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𝟑𝟎𝟎</m:t>
                        </m:r>
                      </m:num>
                      <m:den>
                        <m:r>
                          <a:rPr lang="en-US" altLang="ja-JP" sz="2300" b="1" i="1" kern="100">
                            <a:solidFill>
                              <a:srgbClr val="EAB200"/>
                            </a:solidFill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ja-JP" altLang="ja-JP" sz="2300" b="1" kern="100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300" b="1" i="1" kern="100">
                            <a:solidFill>
                              <a:srgbClr val="EAB2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300" b="1" i="1" kern="100">
                            <a:solidFill>
                              <a:srgbClr val="EAB2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a:rPr lang="en-US" altLang="ja-JP" sz="2300" b="1" i="1" kern="100">
                            <a:solidFill>
                              <a:srgbClr val="EAB200"/>
                            </a:solidFill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𝟎𝟎</m:t>
                        </m:r>
                      </m:num>
                      <m:den>
                        <m:r>
                          <a:rPr lang="en-US" altLang="ja-JP" sz="2300" b="1" i="1" kern="100">
                            <a:solidFill>
                              <a:srgbClr val="EAB200"/>
                            </a:solidFill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ja-JP" altLang="ja-JP" sz="2300" b="1" kern="100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:r>
                  <a:rPr lang="en-US" altLang="ja-JP" sz="2300" b="1" kern="100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0.7</a:t>
                </a:r>
                <a:r>
                  <a:rPr lang="ja-JP" altLang="ja-JP" sz="2300" b="1" kern="100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:r>
                  <a:rPr lang="en-US" altLang="ja-JP" sz="2300" b="1" kern="100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70</a:t>
                </a:r>
                <a:r>
                  <a:rPr lang="ja-JP" altLang="ja-JP" sz="2300" b="1" kern="100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％</a:t>
                </a:r>
              </a:p>
              <a:p>
                <a:pPr marL="295275" algn="just"/>
                <a:r>
                  <a:rPr lang="en-US" altLang="ja-JP" sz="2300" kern="100" dirty="0">
                    <a:solidFill>
                      <a:srgbClr val="FF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ja-JP" sz="230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lvl="0" algn="just">
                  <a:buSzPts val="2000"/>
                </a:pP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2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の熱効率＝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1000−400</m:t>
                        </m:r>
                      </m:num>
                      <m:den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600</m:t>
                        </m:r>
                      </m:num>
                      <m:den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0.6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60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％</a:t>
                </a:r>
              </a:p>
              <a:p>
                <a:pPr marL="295275" algn="just"/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ja-JP" sz="230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lvl="0" algn="just">
                  <a:buSzPts val="2000"/>
                </a:pP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3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の熱効率＝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1200−600</m:t>
                        </m:r>
                      </m:num>
                      <m:den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1200</m:t>
                        </m:r>
                      </m:den>
                    </m:f>
                  </m:oMath>
                </a14:m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600</m:t>
                        </m:r>
                      </m:num>
                      <m:den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1200</m:t>
                        </m:r>
                      </m:den>
                    </m:f>
                  </m:oMath>
                </a14:m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0.5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50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％</a:t>
                </a:r>
              </a:p>
              <a:p>
                <a:pPr marL="295275" algn="just"/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ja-JP" sz="230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lvl="0" algn="just">
                  <a:buSzPts val="2000"/>
                </a:pP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4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の熱効率＝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1400−700</m:t>
                        </m:r>
                      </m:num>
                      <m:den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1400</m:t>
                        </m:r>
                      </m:den>
                    </m:f>
                  </m:oMath>
                </a14:m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700</m:t>
                        </m:r>
                      </m:num>
                      <m:den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1400</m:t>
                        </m:r>
                      </m:den>
                    </m:f>
                  </m:oMath>
                </a14:m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0.5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50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％</a:t>
                </a:r>
              </a:p>
              <a:p>
                <a:pPr marL="295275" algn="just"/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altLang="ja-JP" sz="230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lvl="0" algn="just">
                  <a:buSzPts val="2000"/>
                </a:pP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5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の熱効率＝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1500−900</m:t>
                        </m:r>
                      </m:num>
                      <m:den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1500</m:t>
                        </m:r>
                      </m:den>
                    </m:f>
                  </m:oMath>
                </a14:m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3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600</m:t>
                        </m:r>
                      </m:num>
                      <m:den>
                        <m:r>
                          <a:rPr lang="en-US" altLang="ja-JP" sz="2300" i="1" kern="100">
                            <a:effectLst/>
                            <a:latin typeface="Cambria Math" panose="02040503050406030204" pitchFamily="18" charset="0"/>
                            <a:ea typeface="BIZ UDPゴシック" panose="020B0400000000000000" pitchFamily="50" charset="-128"/>
                            <a:cs typeface="Times New Roman" panose="02020603050405020304" pitchFamily="18" charset="0"/>
                          </a:rPr>
                          <m:t>1500</m:t>
                        </m:r>
                      </m:den>
                    </m:f>
                  </m:oMath>
                </a14:m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0.4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＝</a:t>
                </a:r>
                <a:r>
                  <a:rPr lang="en-US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40</a:t>
                </a:r>
                <a:r>
                  <a:rPr lang="ja-JP" altLang="ja-JP" sz="23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％</a:t>
                </a: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D519101-8602-4FA0-B6B7-579E704F33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13" y="2064279"/>
                <a:ext cx="10840670" cy="4731039"/>
              </a:xfrm>
              <a:prstGeom prst="rect">
                <a:avLst/>
              </a:prstGeom>
              <a:blipFill>
                <a:blip r:embed="rId3"/>
                <a:stretch>
                  <a:fillRect l="-673" b="-512"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511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4C2EC0E1-638E-4574-86B8-96D53208627E}"/>
              </a:ext>
            </a:extLst>
          </p:cNvPr>
          <p:cNvSpPr txBox="1">
            <a:spLocks/>
          </p:cNvSpPr>
          <p:nvPr/>
        </p:nvSpPr>
        <p:spPr bwMode="auto">
          <a:xfrm>
            <a:off x="2223538" y="2421900"/>
            <a:ext cx="11882095" cy="214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以上です</a:t>
            </a:r>
            <a:endParaRPr lang="en-US" altLang="ja-JP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勉強お疲れさまでした！</a:t>
            </a:r>
            <a:endParaRPr lang="en-US" altLang="ja-JP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7D01B1A-012B-457F-A3E9-0360EC922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0338"/>
            <a:ext cx="10515600" cy="869950"/>
          </a:xfrm>
        </p:spPr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</p:spTree>
    <p:extLst>
      <p:ext uri="{BB962C8B-B14F-4D97-AF65-F5344CB8AC3E}">
        <p14:creationId xmlns:p14="http://schemas.microsoft.com/office/powerpoint/2010/main" val="683295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99A4F6-9335-4E46-9BB8-5261DC2BA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コンテンツ プレースホルダー 5">
            <a:extLst>
              <a:ext uri="{FF2B5EF4-FFF2-40B4-BE49-F238E27FC236}">
                <a16:creationId xmlns:a16="http://schemas.microsoft.com/office/drawing/2014/main" id="{9BEAFA1D-2E91-4D82-AE52-5002370E7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755" y="2111947"/>
            <a:ext cx="5395387" cy="5847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4000" b="0" i="0" dirty="0">
                <a:solidFill>
                  <a:srgbClr val="333333"/>
                </a:solidFill>
                <a:effectLst/>
                <a:latin typeface="Hiragino Kaku Gothic ProN"/>
              </a:rPr>
              <a:t>解説動画はこちら！</a:t>
            </a:r>
            <a:endParaRPr lang="ja-JP" altLang="en-US" sz="3200" dirty="0"/>
          </a:p>
        </p:txBody>
      </p:sp>
      <p:sp>
        <p:nvSpPr>
          <p:cNvPr id="5" name="コンテンツ プレースホルダー 5">
            <a:extLst>
              <a:ext uri="{FF2B5EF4-FFF2-40B4-BE49-F238E27FC236}">
                <a16:creationId xmlns:a16="http://schemas.microsoft.com/office/drawing/2014/main" id="{EAB60C68-6473-4A0B-836B-413ACC7177A8}"/>
              </a:ext>
            </a:extLst>
          </p:cNvPr>
          <p:cNvSpPr txBox="1">
            <a:spLocks/>
          </p:cNvSpPr>
          <p:nvPr/>
        </p:nvSpPr>
        <p:spPr>
          <a:xfrm>
            <a:off x="2623692" y="5115722"/>
            <a:ext cx="6344815" cy="661354"/>
          </a:xfrm>
          <a:prstGeom prst="rect">
            <a:avLst/>
          </a:prstGeom>
          <a:solidFill>
            <a:srgbClr val="D4DFF1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000" dirty="0">
                <a:solidFill>
                  <a:srgbClr val="333333"/>
                </a:solidFill>
                <a:latin typeface="Hiragino Kaku Gothic ProN"/>
              </a:rPr>
              <a:t>スマホで予習・復習しよう！</a:t>
            </a:r>
            <a:endParaRPr lang="ja-JP" altLang="en-US" sz="32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EB1E0ED-E3D6-4CD1-BEFD-F8630D3A6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009" y="2642496"/>
            <a:ext cx="2362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96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21" y="1660749"/>
            <a:ext cx="12686723" cy="2224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空間のうち、検討対象の空間を系、その周囲を外界という</a:t>
            </a: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系には、</a:t>
            </a:r>
            <a:r>
              <a:rPr lang="ja-JP" altLang="en-US" sz="3600" b="1" u="sng" dirty="0">
                <a:solidFill>
                  <a:srgbClr val="EAB200"/>
                </a:solidFill>
                <a:latin typeface="Hiragino Kaku Gothic ProN"/>
              </a:rPr>
              <a:t>孤立系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、</a:t>
            </a:r>
            <a:r>
              <a:rPr lang="ja-JP" altLang="en-US" sz="3600" b="1" u="sng" dirty="0">
                <a:solidFill>
                  <a:srgbClr val="EAB200"/>
                </a:solidFill>
                <a:latin typeface="Hiragino Kaku Gothic ProN"/>
              </a:rPr>
              <a:t>閉鎖系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、</a:t>
            </a:r>
            <a:r>
              <a:rPr lang="ja-JP" altLang="en-US" sz="3600" b="1" u="sng" dirty="0">
                <a:solidFill>
                  <a:srgbClr val="EAB200"/>
                </a:solidFill>
                <a:latin typeface="Hiragino Kaku Gothic ProN"/>
              </a:rPr>
              <a:t>開放系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がある</a:t>
            </a: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系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 字 25">
            <a:extLst>
              <a:ext uri="{FF2B5EF4-FFF2-40B4-BE49-F238E27FC236}">
                <a16:creationId xmlns:a16="http://schemas.microsoft.com/office/drawing/2014/main" id="{221AE713-89BB-4CB4-97E2-F1B82743EAE5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L 字 26">
            <a:extLst>
              <a:ext uri="{FF2B5EF4-FFF2-40B4-BE49-F238E27FC236}">
                <a16:creationId xmlns:a16="http://schemas.microsoft.com/office/drawing/2014/main" id="{A2C28490-F3A2-4939-8496-F0931AC5AA10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L 字 27">
            <a:extLst>
              <a:ext uri="{FF2B5EF4-FFF2-40B4-BE49-F238E27FC236}">
                <a16:creationId xmlns:a16="http://schemas.microsoft.com/office/drawing/2014/main" id="{B2585314-B46B-470F-9407-C4F09AF2FC9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L 字 28">
            <a:extLst>
              <a:ext uri="{FF2B5EF4-FFF2-40B4-BE49-F238E27FC236}">
                <a16:creationId xmlns:a16="http://schemas.microsoft.com/office/drawing/2014/main" id="{9DA1BF2D-28C8-41FE-96EE-F87C72CCCA70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L 字 29">
            <a:extLst>
              <a:ext uri="{FF2B5EF4-FFF2-40B4-BE49-F238E27FC236}">
                <a16:creationId xmlns:a16="http://schemas.microsoft.com/office/drawing/2014/main" id="{6AA6593A-799E-4AF7-A764-05993C5C2806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>
            <a:extLst>
              <a:ext uri="{FF2B5EF4-FFF2-40B4-BE49-F238E27FC236}">
                <a16:creationId xmlns:a16="http://schemas.microsoft.com/office/drawing/2014/main" id="{0D5D5C1C-3ED8-46A2-AF8B-48D09C251F91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L 字 31">
            <a:extLst>
              <a:ext uri="{FF2B5EF4-FFF2-40B4-BE49-F238E27FC236}">
                <a16:creationId xmlns:a16="http://schemas.microsoft.com/office/drawing/2014/main" id="{95EF5C08-C35F-4F7E-BAB4-F250545496F4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 字 32">
            <a:extLst>
              <a:ext uri="{FF2B5EF4-FFF2-40B4-BE49-F238E27FC236}">
                <a16:creationId xmlns:a16="http://schemas.microsoft.com/office/drawing/2014/main" id="{8D43F4EF-A134-40C7-8051-5CF88FB9914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1694155-D49A-4005-8D22-FE956AAD2BD1}"/>
              </a:ext>
            </a:extLst>
          </p:cNvPr>
          <p:cNvSpPr/>
          <p:nvPr/>
        </p:nvSpPr>
        <p:spPr>
          <a:xfrm>
            <a:off x="720409" y="2967487"/>
            <a:ext cx="10463841" cy="3605842"/>
          </a:xfrm>
          <a:prstGeom prst="rect">
            <a:avLst/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929621C-71BF-466A-9F9B-4BB7C74833DF}"/>
              </a:ext>
            </a:extLst>
          </p:cNvPr>
          <p:cNvSpPr/>
          <p:nvPr/>
        </p:nvSpPr>
        <p:spPr>
          <a:xfrm>
            <a:off x="1315631" y="3619884"/>
            <a:ext cx="2018581" cy="10891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184278F-B91F-4FA9-9241-1B9C32531149}"/>
              </a:ext>
            </a:extLst>
          </p:cNvPr>
          <p:cNvSpPr/>
          <p:nvPr/>
        </p:nvSpPr>
        <p:spPr>
          <a:xfrm>
            <a:off x="4852460" y="3581681"/>
            <a:ext cx="2018581" cy="1089132"/>
          </a:xfrm>
          <a:prstGeom prst="rect">
            <a:avLst/>
          </a:prstGeom>
          <a:solidFill>
            <a:srgbClr val="B4C7E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0F5AD83-FFB6-4C5E-8E31-9C2C017F04F9}"/>
              </a:ext>
            </a:extLst>
          </p:cNvPr>
          <p:cNvSpPr/>
          <p:nvPr/>
        </p:nvSpPr>
        <p:spPr>
          <a:xfrm>
            <a:off x="8321768" y="3619884"/>
            <a:ext cx="2018581" cy="1089132"/>
          </a:xfrm>
          <a:prstGeom prst="rect">
            <a:avLst/>
          </a:prstGeom>
          <a:solidFill>
            <a:srgbClr val="B4C7E7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594DFB0-3C51-4414-8B12-69011C155161}"/>
              </a:ext>
            </a:extLst>
          </p:cNvPr>
          <p:cNvSpPr txBox="1"/>
          <p:nvPr/>
        </p:nvSpPr>
        <p:spPr>
          <a:xfrm>
            <a:off x="762455" y="2967487"/>
            <a:ext cx="10448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外界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E56144E-0FB4-4EF9-9C36-BD56BBA018FC}"/>
              </a:ext>
            </a:extLst>
          </p:cNvPr>
          <p:cNvSpPr txBox="1"/>
          <p:nvPr/>
        </p:nvSpPr>
        <p:spPr>
          <a:xfrm>
            <a:off x="1636197" y="3912271"/>
            <a:ext cx="15538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孤立系</a:t>
            </a:r>
            <a:endParaRPr kumimoji="1" lang="en-US" altLang="ja-JP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873D498-65D9-4A34-BC10-688BA93AAB8C}"/>
              </a:ext>
            </a:extLst>
          </p:cNvPr>
          <p:cNvSpPr txBox="1"/>
          <p:nvPr/>
        </p:nvSpPr>
        <p:spPr>
          <a:xfrm>
            <a:off x="5127837" y="3943965"/>
            <a:ext cx="15538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閉鎖</a:t>
            </a:r>
            <a:r>
              <a:rPr kumimoji="1"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系</a:t>
            </a:r>
            <a:endParaRPr kumimoji="1" lang="en-US" altLang="ja-JP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25EC6A9-B2F7-4D21-A172-475CAA680D29}"/>
              </a:ext>
            </a:extLst>
          </p:cNvPr>
          <p:cNvSpPr txBox="1"/>
          <p:nvPr/>
        </p:nvSpPr>
        <p:spPr>
          <a:xfrm>
            <a:off x="8554137" y="3912271"/>
            <a:ext cx="15538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開放系</a:t>
            </a:r>
            <a:endParaRPr kumimoji="1" lang="en-US" altLang="ja-JP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3BDF28FA-B270-4E3F-A128-BFA77C46689D}"/>
              </a:ext>
            </a:extLst>
          </p:cNvPr>
          <p:cNvCxnSpPr>
            <a:cxnSpLocks/>
          </p:cNvCxnSpPr>
          <p:nvPr/>
        </p:nvCxnSpPr>
        <p:spPr>
          <a:xfrm flipV="1">
            <a:off x="1636197" y="4364049"/>
            <a:ext cx="0" cy="812718"/>
          </a:xfrm>
          <a:prstGeom prst="straightConnector1">
            <a:avLst/>
          </a:prstGeom>
          <a:ln w="76200">
            <a:solidFill>
              <a:srgbClr val="EAB2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8776A03-1529-46BE-B4FF-CD8741B3BCE7}"/>
              </a:ext>
            </a:extLst>
          </p:cNvPr>
          <p:cNvCxnSpPr>
            <a:cxnSpLocks/>
          </p:cNvCxnSpPr>
          <p:nvPr/>
        </p:nvCxnSpPr>
        <p:spPr>
          <a:xfrm flipV="1">
            <a:off x="2845283" y="4364049"/>
            <a:ext cx="0" cy="812718"/>
          </a:xfrm>
          <a:prstGeom prst="straightConnector1">
            <a:avLst/>
          </a:prstGeom>
          <a:ln w="762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5212C9F-B0F5-4535-AC8E-B5C85B64204D}"/>
              </a:ext>
            </a:extLst>
          </p:cNvPr>
          <p:cNvSpPr txBox="1"/>
          <p:nvPr/>
        </p:nvSpPr>
        <p:spPr>
          <a:xfrm>
            <a:off x="992837" y="5191573"/>
            <a:ext cx="1767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EAB2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エネルギー</a:t>
            </a:r>
            <a:endParaRPr kumimoji="1" lang="en-US" altLang="ja-JP" b="1" dirty="0">
              <a:solidFill>
                <a:srgbClr val="EAB2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3AF9783B-29EA-423B-AD1D-1D119381B968}"/>
              </a:ext>
            </a:extLst>
          </p:cNvPr>
          <p:cNvCxnSpPr>
            <a:cxnSpLocks/>
          </p:cNvCxnSpPr>
          <p:nvPr/>
        </p:nvCxnSpPr>
        <p:spPr>
          <a:xfrm flipV="1">
            <a:off x="5084831" y="4364049"/>
            <a:ext cx="0" cy="812718"/>
          </a:xfrm>
          <a:prstGeom prst="straightConnector1">
            <a:avLst/>
          </a:prstGeom>
          <a:ln w="76200">
            <a:solidFill>
              <a:srgbClr val="EAB2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194B194-B6BD-4886-B2F8-EF364CFA7C42}"/>
              </a:ext>
            </a:extLst>
          </p:cNvPr>
          <p:cNvSpPr txBox="1"/>
          <p:nvPr/>
        </p:nvSpPr>
        <p:spPr>
          <a:xfrm>
            <a:off x="4441471" y="5191573"/>
            <a:ext cx="1767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EAB2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エネルギー</a:t>
            </a:r>
            <a:endParaRPr kumimoji="1" lang="en-US" altLang="ja-JP" b="1" dirty="0">
              <a:solidFill>
                <a:srgbClr val="EAB2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151E2E36-21AE-4102-9C58-61F89F8F0F38}"/>
              </a:ext>
            </a:extLst>
          </p:cNvPr>
          <p:cNvCxnSpPr>
            <a:cxnSpLocks/>
          </p:cNvCxnSpPr>
          <p:nvPr/>
        </p:nvCxnSpPr>
        <p:spPr>
          <a:xfrm flipV="1">
            <a:off x="8459204" y="4346235"/>
            <a:ext cx="0" cy="812718"/>
          </a:xfrm>
          <a:prstGeom prst="straightConnector1">
            <a:avLst/>
          </a:prstGeom>
          <a:ln w="76200">
            <a:solidFill>
              <a:srgbClr val="EAB2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27B8498-723F-40B4-9657-CF0CC70F5BC9}"/>
              </a:ext>
            </a:extLst>
          </p:cNvPr>
          <p:cNvSpPr txBox="1"/>
          <p:nvPr/>
        </p:nvSpPr>
        <p:spPr>
          <a:xfrm>
            <a:off x="7815844" y="5173759"/>
            <a:ext cx="1767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EAB2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エネルギー</a:t>
            </a:r>
            <a:endParaRPr kumimoji="1" lang="en-US" altLang="ja-JP" b="1" dirty="0">
              <a:solidFill>
                <a:srgbClr val="EAB2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85FAC28-ACC0-48CE-A182-43908EBE4D88}"/>
              </a:ext>
            </a:extLst>
          </p:cNvPr>
          <p:cNvSpPr txBox="1"/>
          <p:nvPr/>
        </p:nvSpPr>
        <p:spPr>
          <a:xfrm>
            <a:off x="2514133" y="5173759"/>
            <a:ext cx="1767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物質</a:t>
            </a:r>
            <a:endParaRPr kumimoji="1" lang="en-US" altLang="ja-JP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7269A243-CBB4-4EB9-8175-E641D967138E}"/>
              </a:ext>
            </a:extLst>
          </p:cNvPr>
          <p:cNvCxnSpPr>
            <a:cxnSpLocks/>
          </p:cNvCxnSpPr>
          <p:nvPr/>
        </p:nvCxnSpPr>
        <p:spPr>
          <a:xfrm flipV="1">
            <a:off x="6522393" y="4381863"/>
            <a:ext cx="0" cy="812718"/>
          </a:xfrm>
          <a:prstGeom prst="straightConnector1">
            <a:avLst/>
          </a:prstGeom>
          <a:ln w="762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7D7AA74-51CB-45E2-B87D-F6371480A84D}"/>
              </a:ext>
            </a:extLst>
          </p:cNvPr>
          <p:cNvSpPr txBox="1"/>
          <p:nvPr/>
        </p:nvSpPr>
        <p:spPr>
          <a:xfrm>
            <a:off x="6191243" y="5191573"/>
            <a:ext cx="1767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物質</a:t>
            </a:r>
            <a:endParaRPr kumimoji="1" lang="en-US" altLang="ja-JP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5181948A-5114-4CD3-9532-F0C17F59EC67}"/>
              </a:ext>
            </a:extLst>
          </p:cNvPr>
          <p:cNvCxnSpPr>
            <a:cxnSpLocks/>
          </p:cNvCxnSpPr>
          <p:nvPr/>
        </p:nvCxnSpPr>
        <p:spPr>
          <a:xfrm flipV="1">
            <a:off x="10150213" y="4364049"/>
            <a:ext cx="0" cy="812718"/>
          </a:xfrm>
          <a:prstGeom prst="straightConnector1">
            <a:avLst/>
          </a:prstGeom>
          <a:ln w="762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9401C72-D87E-4ABD-A834-74C0CA3FE0A7}"/>
              </a:ext>
            </a:extLst>
          </p:cNvPr>
          <p:cNvSpPr txBox="1"/>
          <p:nvPr/>
        </p:nvSpPr>
        <p:spPr>
          <a:xfrm>
            <a:off x="9819063" y="5173759"/>
            <a:ext cx="1767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物質</a:t>
            </a:r>
            <a:endParaRPr kumimoji="1" lang="en-US" altLang="ja-JP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乗算記号 13">
            <a:extLst>
              <a:ext uri="{FF2B5EF4-FFF2-40B4-BE49-F238E27FC236}">
                <a16:creationId xmlns:a16="http://schemas.microsoft.com/office/drawing/2014/main" id="{E5CC2AF1-CC8D-4A8A-94B0-D6DCF13ABC09}"/>
              </a:ext>
            </a:extLst>
          </p:cNvPr>
          <p:cNvSpPr/>
          <p:nvPr/>
        </p:nvSpPr>
        <p:spPr>
          <a:xfrm>
            <a:off x="1266912" y="4360277"/>
            <a:ext cx="734470" cy="884303"/>
          </a:xfrm>
          <a:prstGeom prst="mathMultiply">
            <a:avLst>
              <a:gd name="adj1" fmla="val 1016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乗算記号 50">
            <a:extLst>
              <a:ext uri="{FF2B5EF4-FFF2-40B4-BE49-F238E27FC236}">
                <a16:creationId xmlns:a16="http://schemas.microsoft.com/office/drawing/2014/main" id="{0DF0D045-0A4F-4BD4-9481-38E1A66F4104}"/>
              </a:ext>
            </a:extLst>
          </p:cNvPr>
          <p:cNvSpPr/>
          <p:nvPr/>
        </p:nvSpPr>
        <p:spPr>
          <a:xfrm>
            <a:off x="2475369" y="4365992"/>
            <a:ext cx="734470" cy="884303"/>
          </a:xfrm>
          <a:prstGeom prst="mathMultiply">
            <a:avLst>
              <a:gd name="adj1" fmla="val 1016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乗算記号 51">
            <a:extLst>
              <a:ext uri="{FF2B5EF4-FFF2-40B4-BE49-F238E27FC236}">
                <a16:creationId xmlns:a16="http://schemas.microsoft.com/office/drawing/2014/main" id="{2D07185F-D3FC-4031-ADD6-C36FE899B6C3}"/>
              </a:ext>
            </a:extLst>
          </p:cNvPr>
          <p:cNvSpPr/>
          <p:nvPr/>
        </p:nvSpPr>
        <p:spPr>
          <a:xfrm>
            <a:off x="6157825" y="4368121"/>
            <a:ext cx="734470" cy="884303"/>
          </a:xfrm>
          <a:prstGeom prst="mathMultiply">
            <a:avLst>
              <a:gd name="adj1" fmla="val 1016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C4537BF-2021-400B-B55D-4F7390E36F19}"/>
              </a:ext>
            </a:extLst>
          </p:cNvPr>
          <p:cNvSpPr txBox="1"/>
          <p:nvPr/>
        </p:nvSpPr>
        <p:spPr>
          <a:xfrm>
            <a:off x="907811" y="5563983"/>
            <a:ext cx="2351972" cy="923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外界との間でエネルギーも物質も交換しない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356E6A8-9704-4D7C-846E-62D9634D7FE8}"/>
              </a:ext>
            </a:extLst>
          </p:cNvPr>
          <p:cNvSpPr txBox="1"/>
          <p:nvPr/>
        </p:nvSpPr>
        <p:spPr>
          <a:xfrm>
            <a:off x="4628873" y="5543091"/>
            <a:ext cx="2351972" cy="923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外界との間でエネルギーは交換するが、物質は交換しない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BCFCB92-F8B0-4483-A468-29D43B2503B1}"/>
              </a:ext>
            </a:extLst>
          </p:cNvPr>
          <p:cNvSpPr txBox="1"/>
          <p:nvPr/>
        </p:nvSpPr>
        <p:spPr>
          <a:xfrm>
            <a:off x="8236608" y="5577845"/>
            <a:ext cx="2351972" cy="923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外界との間でエネルギーも物質も交換する</a:t>
            </a:r>
          </a:p>
        </p:txBody>
      </p:sp>
    </p:spTree>
    <p:extLst>
      <p:ext uri="{BB962C8B-B14F-4D97-AF65-F5344CB8AC3E}">
        <p14:creationId xmlns:p14="http://schemas.microsoft.com/office/powerpoint/2010/main" val="134072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気体の性質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3442850" y="1164522"/>
            <a:ext cx="8277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4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3355923" y="1164521"/>
            <a:ext cx="86927" cy="609354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L 字 13">
            <a:extLst>
              <a:ext uri="{FF2B5EF4-FFF2-40B4-BE49-F238E27FC236}">
                <a16:creationId xmlns:a16="http://schemas.microsoft.com/office/drawing/2014/main" id="{FC7677E5-1A4D-4E65-B405-5DA6A6ECB33E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L 字 14">
            <a:extLst>
              <a:ext uri="{FF2B5EF4-FFF2-40B4-BE49-F238E27FC236}">
                <a16:creationId xmlns:a16="http://schemas.microsoft.com/office/drawing/2014/main" id="{6EFD02BE-DFE5-4A16-BBBB-BD00DADFDC4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L 字 15">
            <a:extLst>
              <a:ext uri="{FF2B5EF4-FFF2-40B4-BE49-F238E27FC236}">
                <a16:creationId xmlns:a16="http://schemas.microsoft.com/office/drawing/2014/main" id="{1FB41A74-C1FD-46AA-908A-3E610DBE108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L 字 16">
            <a:extLst>
              <a:ext uri="{FF2B5EF4-FFF2-40B4-BE49-F238E27FC236}">
                <a16:creationId xmlns:a16="http://schemas.microsoft.com/office/drawing/2014/main" id="{7300786E-746A-49C4-9A46-D2C15AC8D086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L 字 17">
            <a:extLst>
              <a:ext uri="{FF2B5EF4-FFF2-40B4-BE49-F238E27FC236}">
                <a16:creationId xmlns:a16="http://schemas.microsoft.com/office/drawing/2014/main" id="{4E861526-D804-47ED-80EF-1E601599093F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L 字 18">
            <a:extLst>
              <a:ext uri="{FF2B5EF4-FFF2-40B4-BE49-F238E27FC236}">
                <a16:creationId xmlns:a16="http://schemas.microsoft.com/office/drawing/2014/main" id="{9733E695-199C-456B-ABDF-2F9AF32C007E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L 字 19">
            <a:extLst>
              <a:ext uri="{FF2B5EF4-FFF2-40B4-BE49-F238E27FC236}">
                <a16:creationId xmlns:a16="http://schemas.microsoft.com/office/drawing/2014/main" id="{59130251-5845-4382-8D84-86C1412E49E9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L 字 20">
            <a:extLst>
              <a:ext uri="{FF2B5EF4-FFF2-40B4-BE49-F238E27FC236}">
                <a16:creationId xmlns:a16="http://schemas.microsoft.com/office/drawing/2014/main" id="{8CC4DC24-99F0-4562-896F-B934F265E69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156C5B2-C2A4-47E5-93F7-E6255EF4F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259560"/>
              </p:ext>
            </p:extLst>
          </p:nvPr>
        </p:nvGraphicFramePr>
        <p:xfrm>
          <a:off x="276045" y="3228560"/>
          <a:ext cx="11560356" cy="1611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906">
                  <a:extLst>
                    <a:ext uri="{9D8B030D-6E8A-4147-A177-3AD203B41FA5}">
                      <a16:colId xmlns:a16="http://schemas.microsoft.com/office/drawing/2014/main" val="1634429330"/>
                    </a:ext>
                  </a:extLst>
                </a:gridCol>
                <a:gridCol w="1041945">
                  <a:extLst>
                    <a:ext uri="{9D8B030D-6E8A-4147-A177-3AD203B41FA5}">
                      <a16:colId xmlns:a16="http://schemas.microsoft.com/office/drawing/2014/main" val="3726115999"/>
                    </a:ext>
                  </a:extLst>
                </a:gridCol>
                <a:gridCol w="1041945">
                  <a:extLst>
                    <a:ext uri="{9D8B030D-6E8A-4147-A177-3AD203B41FA5}">
                      <a16:colId xmlns:a16="http://schemas.microsoft.com/office/drawing/2014/main" val="3048573417"/>
                    </a:ext>
                  </a:extLst>
                </a:gridCol>
                <a:gridCol w="1041945">
                  <a:extLst>
                    <a:ext uri="{9D8B030D-6E8A-4147-A177-3AD203B41FA5}">
                      <a16:colId xmlns:a16="http://schemas.microsoft.com/office/drawing/2014/main" val="3010782129"/>
                    </a:ext>
                  </a:extLst>
                </a:gridCol>
                <a:gridCol w="1041945">
                  <a:extLst>
                    <a:ext uri="{9D8B030D-6E8A-4147-A177-3AD203B41FA5}">
                      <a16:colId xmlns:a16="http://schemas.microsoft.com/office/drawing/2014/main" val="335960424"/>
                    </a:ext>
                  </a:extLst>
                </a:gridCol>
                <a:gridCol w="1041945">
                  <a:extLst>
                    <a:ext uri="{9D8B030D-6E8A-4147-A177-3AD203B41FA5}">
                      <a16:colId xmlns:a16="http://schemas.microsoft.com/office/drawing/2014/main" val="351938480"/>
                    </a:ext>
                  </a:extLst>
                </a:gridCol>
                <a:gridCol w="1041945">
                  <a:extLst>
                    <a:ext uri="{9D8B030D-6E8A-4147-A177-3AD203B41FA5}">
                      <a16:colId xmlns:a16="http://schemas.microsoft.com/office/drawing/2014/main" val="2966431412"/>
                    </a:ext>
                  </a:extLst>
                </a:gridCol>
                <a:gridCol w="1041945">
                  <a:extLst>
                    <a:ext uri="{9D8B030D-6E8A-4147-A177-3AD203B41FA5}">
                      <a16:colId xmlns:a16="http://schemas.microsoft.com/office/drawing/2014/main" val="1543819157"/>
                    </a:ext>
                  </a:extLst>
                </a:gridCol>
                <a:gridCol w="1041945">
                  <a:extLst>
                    <a:ext uri="{9D8B030D-6E8A-4147-A177-3AD203B41FA5}">
                      <a16:colId xmlns:a16="http://schemas.microsoft.com/office/drawing/2014/main" val="680473742"/>
                    </a:ext>
                  </a:extLst>
                </a:gridCol>
                <a:gridCol w="1041945">
                  <a:extLst>
                    <a:ext uri="{9D8B030D-6E8A-4147-A177-3AD203B41FA5}">
                      <a16:colId xmlns:a16="http://schemas.microsoft.com/office/drawing/2014/main" val="863917282"/>
                    </a:ext>
                  </a:extLst>
                </a:gridCol>
                <a:gridCol w="1041945">
                  <a:extLst>
                    <a:ext uri="{9D8B030D-6E8A-4147-A177-3AD203B41FA5}">
                      <a16:colId xmlns:a16="http://schemas.microsoft.com/office/drawing/2014/main" val="3533076870"/>
                    </a:ext>
                  </a:extLst>
                </a:gridCol>
              </a:tblGrid>
              <a:tr h="537074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2019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2018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2016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2015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2013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2012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2011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848153"/>
                  </a:ext>
                </a:extLst>
              </a:tr>
              <a:tr h="5370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文章問題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09766"/>
                  </a:ext>
                </a:extLst>
              </a:tr>
              <a:tr h="5370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計算問題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×2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18211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1EA6AB-70FC-4F7B-8842-45E2AB39D023}"/>
              </a:ext>
            </a:extLst>
          </p:cNvPr>
          <p:cNvSpPr txBox="1"/>
          <p:nvPr/>
        </p:nvSpPr>
        <p:spPr>
          <a:xfrm>
            <a:off x="8857549" y="4938315"/>
            <a:ext cx="334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○：出題　◎誤答として出題</a:t>
            </a:r>
          </a:p>
        </p:txBody>
      </p:sp>
    </p:spTree>
    <p:extLst>
      <p:ext uri="{BB962C8B-B14F-4D97-AF65-F5344CB8AC3E}">
        <p14:creationId xmlns:p14="http://schemas.microsoft.com/office/powerpoint/2010/main" val="96579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130" y="1988362"/>
            <a:ext cx="12686723" cy="2238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b="0" i="0" u="sng" dirty="0">
                <a:solidFill>
                  <a:srgbClr val="333333"/>
                </a:solidFill>
                <a:effectLst/>
                <a:latin typeface="Hiragino Kaku Gothic ProN"/>
              </a:rPr>
              <a:t>エネルギー保存</a:t>
            </a: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の法則</a:t>
            </a: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熱力学第一法則では、</a:t>
            </a:r>
            <a:r>
              <a:rPr lang="ja-JP" altLang="en-US" sz="3600" b="1" u="sng" dirty="0">
                <a:solidFill>
                  <a:srgbClr val="EAB200"/>
                </a:solidFill>
                <a:latin typeface="Hiragino Kaku Gothic ProN"/>
              </a:rPr>
              <a:t>熱と仕事は等価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である</a:t>
            </a:r>
            <a:endParaRPr lang="en-US" altLang="ja-JP" sz="3600" dirty="0">
              <a:solidFill>
                <a:srgbClr val="333333"/>
              </a:solidFill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（熱も機械的な仕事もエネルギーの一形態）</a:t>
            </a: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 字 25">
            <a:extLst>
              <a:ext uri="{FF2B5EF4-FFF2-40B4-BE49-F238E27FC236}">
                <a16:creationId xmlns:a16="http://schemas.microsoft.com/office/drawing/2014/main" id="{221AE713-89BB-4CB4-97E2-F1B82743EAE5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L 字 26">
            <a:extLst>
              <a:ext uri="{FF2B5EF4-FFF2-40B4-BE49-F238E27FC236}">
                <a16:creationId xmlns:a16="http://schemas.microsoft.com/office/drawing/2014/main" id="{A2C28490-F3A2-4939-8496-F0931AC5AA10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L 字 27">
            <a:extLst>
              <a:ext uri="{FF2B5EF4-FFF2-40B4-BE49-F238E27FC236}">
                <a16:creationId xmlns:a16="http://schemas.microsoft.com/office/drawing/2014/main" id="{B2585314-B46B-470F-9407-C4F09AF2FC9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L 字 28">
            <a:extLst>
              <a:ext uri="{FF2B5EF4-FFF2-40B4-BE49-F238E27FC236}">
                <a16:creationId xmlns:a16="http://schemas.microsoft.com/office/drawing/2014/main" id="{9DA1BF2D-28C8-41FE-96EE-F87C72CCCA70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L 字 29">
            <a:extLst>
              <a:ext uri="{FF2B5EF4-FFF2-40B4-BE49-F238E27FC236}">
                <a16:creationId xmlns:a16="http://schemas.microsoft.com/office/drawing/2014/main" id="{6AA6593A-799E-4AF7-A764-05993C5C2806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>
            <a:extLst>
              <a:ext uri="{FF2B5EF4-FFF2-40B4-BE49-F238E27FC236}">
                <a16:creationId xmlns:a16="http://schemas.microsoft.com/office/drawing/2014/main" id="{0D5D5C1C-3ED8-46A2-AF8B-48D09C251F91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L 字 31">
            <a:extLst>
              <a:ext uri="{FF2B5EF4-FFF2-40B4-BE49-F238E27FC236}">
                <a16:creationId xmlns:a16="http://schemas.microsoft.com/office/drawing/2014/main" id="{95EF5C08-C35F-4F7E-BAB4-F250545496F4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 字 32">
            <a:extLst>
              <a:ext uri="{FF2B5EF4-FFF2-40B4-BE49-F238E27FC236}">
                <a16:creationId xmlns:a16="http://schemas.microsoft.com/office/drawing/2014/main" id="{8D43F4EF-A134-40C7-8051-5CF88FB9914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コンテンツ プレースホルダー 5">
            <a:extLst>
              <a:ext uri="{FF2B5EF4-FFF2-40B4-BE49-F238E27FC236}">
                <a16:creationId xmlns:a16="http://schemas.microsoft.com/office/drawing/2014/main" id="{BBCC184F-B0AA-4E9B-AC94-3569DF369297}"/>
              </a:ext>
            </a:extLst>
          </p:cNvPr>
          <p:cNvSpPr txBox="1">
            <a:spLocks/>
          </p:cNvSpPr>
          <p:nvPr/>
        </p:nvSpPr>
        <p:spPr>
          <a:xfrm>
            <a:off x="533147" y="4529600"/>
            <a:ext cx="11379932" cy="16269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計算式</a:t>
            </a:r>
            <a:endParaRPr lang="en-US" altLang="ja-JP" sz="3600" b="1" i="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b="1" dirty="0">
                <a:solidFill>
                  <a:srgbClr val="2F5597"/>
                </a:solidFill>
              </a:rPr>
              <a:t>仕事＝力の大きさ</a:t>
            </a:r>
            <a:r>
              <a:rPr lang="en-US" altLang="ja-JP" b="1" dirty="0">
                <a:solidFill>
                  <a:srgbClr val="2F5597"/>
                </a:solidFill>
              </a:rPr>
              <a:t>×</a:t>
            </a:r>
            <a:r>
              <a:rPr lang="ja-JP" altLang="en-US" b="1" dirty="0">
                <a:solidFill>
                  <a:srgbClr val="2F5597"/>
                </a:solidFill>
              </a:rPr>
              <a:t>力が動いた距離（変位した量）</a:t>
            </a:r>
            <a:r>
              <a:rPr lang="en-US" altLang="ja-JP" b="1" dirty="0">
                <a:solidFill>
                  <a:srgbClr val="2F5597"/>
                </a:solidFill>
              </a:rPr>
              <a:t/>
            </a:r>
            <a:br>
              <a:rPr lang="en-US" altLang="ja-JP" b="1" dirty="0">
                <a:solidFill>
                  <a:srgbClr val="2F5597"/>
                </a:solidFill>
              </a:rPr>
            </a:br>
            <a:r>
              <a:rPr lang="ja-JP" altLang="en-US" dirty="0"/>
              <a:t>圧力一定の気体では、</a:t>
            </a:r>
            <a:r>
              <a:rPr lang="ja-JP" altLang="en-US" b="1" u="sng" dirty="0">
                <a:solidFill>
                  <a:srgbClr val="2F5597"/>
                </a:solidFill>
              </a:rPr>
              <a:t>仕事（</a:t>
            </a:r>
            <a:r>
              <a:rPr lang="en-US" altLang="ja-JP" b="1" u="sng" dirty="0">
                <a:solidFill>
                  <a:srgbClr val="2F5597"/>
                </a:solidFill>
              </a:rPr>
              <a:t>W</a:t>
            </a:r>
            <a:r>
              <a:rPr lang="ja-JP" altLang="en-US" b="1" u="sng" dirty="0">
                <a:solidFill>
                  <a:srgbClr val="2F5597"/>
                </a:solidFill>
              </a:rPr>
              <a:t>）＝圧力（</a:t>
            </a:r>
            <a:r>
              <a:rPr lang="en-US" altLang="ja-JP" b="1" u="sng" dirty="0">
                <a:solidFill>
                  <a:srgbClr val="2F5597"/>
                </a:solidFill>
              </a:rPr>
              <a:t>P</a:t>
            </a:r>
            <a:r>
              <a:rPr lang="ja-JP" altLang="en-US" b="1" u="sng" dirty="0">
                <a:solidFill>
                  <a:srgbClr val="2F5597"/>
                </a:solidFill>
              </a:rPr>
              <a:t>）</a:t>
            </a:r>
            <a:r>
              <a:rPr lang="en-US" altLang="ja-JP" b="1" u="sng" dirty="0">
                <a:solidFill>
                  <a:srgbClr val="2F5597"/>
                </a:solidFill>
              </a:rPr>
              <a:t>×</a:t>
            </a:r>
            <a:r>
              <a:rPr lang="ja-JP" altLang="en-US" b="1" u="sng" dirty="0">
                <a:solidFill>
                  <a:srgbClr val="2F5597"/>
                </a:solidFill>
              </a:rPr>
              <a:t>体積変化（</a:t>
            </a:r>
            <a:r>
              <a:rPr lang="en-US" altLang="ja-JP" b="1" u="sng" dirty="0">
                <a:solidFill>
                  <a:srgbClr val="2F5597"/>
                </a:solidFill>
              </a:rPr>
              <a:t>V</a:t>
            </a:r>
            <a:r>
              <a:rPr lang="en-US" altLang="ja-JP" sz="1900" b="1" u="sng" dirty="0">
                <a:solidFill>
                  <a:srgbClr val="2F5597"/>
                </a:solidFill>
              </a:rPr>
              <a:t>2―</a:t>
            </a:r>
            <a:r>
              <a:rPr lang="en-US" altLang="ja-JP" b="1" u="sng" dirty="0">
                <a:solidFill>
                  <a:srgbClr val="2F5597"/>
                </a:solidFill>
              </a:rPr>
              <a:t>V</a:t>
            </a:r>
            <a:r>
              <a:rPr lang="en-US" altLang="ja-JP" sz="1900" b="1" u="sng" dirty="0">
                <a:solidFill>
                  <a:srgbClr val="2F5597"/>
                </a:solidFill>
              </a:rPr>
              <a:t>1</a:t>
            </a:r>
            <a:r>
              <a:rPr lang="ja-JP" altLang="en-US" b="1" u="sng" dirty="0">
                <a:solidFill>
                  <a:srgbClr val="2F5597"/>
                </a:solidFill>
              </a:rPr>
              <a:t>）</a:t>
            </a:r>
            <a:endParaRPr lang="en-US" altLang="ja-JP" b="1" u="sng" dirty="0">
              <a:solidFill>
                <a:srgbClr val="2F55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96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075" y="1539889"/>
            <a:ext cx="10515600" cy="584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F470CCA-2887-4113-9E10-637D4AEA354D}"/>
              </a:ext>
            </a:extLst>
          </p:cNvPr>
          <p:cNvCxnSpPr/>
          <p:nvPr/>
        </p:nvCxnSpPr>
        <p:spPr>
          <a:xfrm>
            <a:off x="4883075" y="1968649"/>
            <a:ext cx="19695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コンテンツ プレースホルダー 5">
            <a:extLst>
              <a:ext uri="{FF2B5EF4-FFF2-40B4-BE49-F238E27FC236}">
                <a16:creationId xmlns:a16="http://schemas.microsoft.com/office/drawing/2014/main" id="{593D9C6A-A6C5-4094-932E-633980AC86A6}"/>
              </a:ext>
            </a:extLst>
          </p:cNvPr>
          <p:cNvSpPr txBox="1">
            <a:spLocks/>
          </p:cNvSpPr>
          <p:nvPr/>
        </p:nvSpPr>
        <p:spPr>
          <a:xfrm>
            <a:off x="571033" y="2947971"/>
            <a:ext cx="12024445" cy="5847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熱力学第一法則によれば、熱と仕事は等価である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62AE8D5-5790-4496-A6B1-E2FA77C014AB}"/>
              </a:ext>
            </a:extLst>
          </p:cNvPr>
          <p:cNvSpPr/>
          <p:nvPr/>
        </p:nvSpPr>
        <p:spPr>
          <a:xfrm>
            <a:off x="8433530" y="2863059"/>
            <a:ext cx="933199" cy="524060"/>
          </a:xfrm>
          <a:prstGeom prst="rect">
            <a:avLst/>
          </a:prstGeom>
          <a:solidFill>
            <a:srgbClr val="CA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L 字 39">
            <a:extLst>
              <a:ext uri="{FF2B5EF4-FFF2-40B4-BE49-F238E27FC236}">
                <a16:creationId xmlns:a16="http://schemas.microsoft.com/office/drawing/2014/main" id="{AD4C8A7C-6741-47D1-A7BA-6F924D13F106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L 字 40">
            <a:extLst>
              <a:ext uri="{FF2B5EF4-FFF2-40B4-BE49-F238E27FC236}">
                <a16:creationId xmlns:a16="http://schemas.microsoft.com/office/drawing/2014/main" id="{05D8E2B7-7A8D-414E-92DC-5D6E967910E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L 字 41">
            <a:extLst>
              <a:ext uri="{FF2B5EF4-FFF2-40B4-BE49-F238E27FC236}">
                <a16:creationId xmlns:a16="http://schemas.microsoft.com/office/drawing/2014/main" id="{8C1BC7CB-634E-4E51-AEDE-58ED48EEC16C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L 字 42">
            <a:extLst>
              <a:ext uri="{FF2B5EF4-FFF2-40B4-BE49-F238E27FC236}">
                <a16:creationId xmlns:a16="http://schemas.microsoft.com/office/drawing/2014/main" id="{89F10FA1-9B91-4EBD-8190-8114EEFB81CF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L 字 43">
            <a:extLst>
              <a:ext uri="{FF2B5EF4-FFF2-40B4-BE49-F238E27FC236}">
                <a16:creationId xmlns:a16="http://schemas.microsoft.com/office/drawing/2014/main" id="{90BC12FE-D9AD-498A-869C-49933ABC367E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L 字 44">
            <a:extLst>
              <a:ext uri="{FF2B5EF4-FFF2-40B4-BE49-F238E27FC236}">
                <a16:creationId xmlns:a16="http://schemas.microsoft.com/office/drawing/2014/main" id="{2BC554A1-F6FE-4C40-8D21-78BD3CCE04B2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L 字 45">
            <a:extLst>
              <a:ext uri="{FF2B5EF4-FFF2-40B4-BE49-F238E27FC236}">
                <a16:creationId xmlns:a16="http://schemas.microsoft.com/office/drawing/2014/main" id="{42437D1C-F31C-4B28-94E5-62439847E862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L 字 46">
            <a:extLst>
              <a:ext uri="{FF2B5EF4-FFF2-40B4-BE49-F238E27FC236}">
                <a16:creationId xmlns:a16="http://schemas.microsoft.com/office/drawing/2014/main" id="{4953C72F-C20D-4845-A792-0B94CB108ABC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816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66" y="2335446"/>
            <a:ext cx="12686723" cy="2238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物質の状態に応じて、物体自身が持つエネルギー</a:t>
            </a: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内部エネルギーは</a:t>
            </a:r>
            <a:r>
              <a:rPr lang="ja-JP" altLang="en-US" sz="3600" b="1" u="sng" dirty="0">
                <a:solidFill>
                  <a:srgbClr val="EAB200"/>
                </a:solidFill>
                <a:latin typeface="Hiragino Kaku Gothic ProN"/>
              </a:rPr>
              <a:t>状態量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（物質の状態によって決まる値で、その状態になるまでの</a:t>
            </a:r>
            <a:r>
              <a:rPr lang="ja-JP" altLang="en-US" sz="3600" b="1" u="sng" dirty="0">
                <a:solidFill>
                  <a:srgbClr val="EAB200"/>
                </a:solidFill>
                <a:latin typeface="Hiragino Kaku Gothic ProN"/>
              </a:rPr>
              <a:t>経路には無関係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）</a:t>
            </a: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 字 25">
            <a:extLst>
              <a:ext uri="{FF2B5EF4-FFF2-40B4-BE49-F238E27FC236}">
                <a16:creationId xmlns:a16="http://schemas.microsoft.com/office/drawing/2014/main" id="{221AE713-89BB-4CB4-97E2-F1B82743EAE5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L 字 26">
            <a:extLst>
              <a:ext uri="{FF2B5EF4-FFF2-40B4-BE49-F238E27FC236}">
                <a16:creationId xmlns:a16="http://schemas.microsoft.com/office/drawing/2014/main" id="{A2C28490-F3A2-4939-8496-F0931AC5AA10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L 字 27">
            <a:extLst>
              <a:ext uri="{FF2B5EF4-FFF2-40B4-BE49-F238E27FC236}">
                <a16:creationId xmlns:a16="http://schemas.microsoft.com/office/drawing/2014/main" id="{B2585314-B46B-470F-9407-C4F09AF2FC9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L 字 28">
            <a:extLst>
              <a:ext uri="{FF2B5EF4-FFF2-40B4-BE49-F238E27FC236}">
                <a16:creationId xmlns:a16="http://schemas.microsoft.com/office/drawing/2014/main" id="{9DA1BF2D-28C8-41FE-96EE-F87C72CCCA70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L 字 29">
            <a:extLst>
              <a:ext uri="{FF2B5EF4-FFF2-40B4-BE49-F238E27FC236}">
                <a16:creationId xmlns:a16="http://schemas.microsoft.com/office/drawing/2014/main" id="{6AA6593A-799E-4AF7-A764-05993C5C2806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>
            <a:extLst>
              <a:ext uri="{FF2B5EF4-FFF2-40B4-BE49-F238E27FC236}">
                <a16:creationId xmlns:a16="http://schemas.microsoft.com/office/drawing/2014/main" id="{0D5D5C1C-3ED8-46A2-AF8B-48D09C251F91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EAB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L 字 31">
            <a:extLst>
              <a:ext uri="{FF2B5EF4-FFF2-40B4-BE49-F238E27FC236}">
                <a16:creationId xmlns:a16="http://schemas.microsoft.com/office/drawing/2014/main" id="{95EF5C08-C35F-4F7E-BAB4-F250545496F4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 字 32">
            <a:extLst>
              <a:ext uri="{FF2B5EF4-FFF2-40B4-BE49-F238E27FC236}">
                <a16:creationId xmlns:a16="http://schemas.microsoft.com/office/drawing/2014/main" id="{8D43F4EF-A134-40C7-8051-5CF88FB9914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コンテンツ プレースホルダー 5">
            <a:extLst>
              <a:ext uri="{FF2B5EF4-FFF2-40B4-BE49-F238E27FC236}">
                <a16:creationId xmlns:a16="http://schemas.microsoft.com/office/drawing/2014/main" id="{1F86BA1D-E554-46AF-ABF6-3B7F0F5DF2F9}"/>
              </a:ext>
            </a:extLst>
          </p:cNvPr>
          <p:cNvSpPr txBox="1">
            <a:spLocks/>
          </p:cNvSpPr>
          <p:nvPr/>
        </p:nvSpPr>
        <p:spPr>
          <a:xfrm>
            <a:off x="4267148" y="1635370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内部エネルギー</a:t>
            </a:r>
            <a:endParaRPr lang="ja-JP" altLang="en-US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4EE1782-3AEC-4EB6-9037-E266CEBD6C6A}"/>
              </a:ext>
            </a:extLst>
          </p:cNvPr>
          <p:cNvCxnSpPr>
            <a:cxnSpLocks/>
          </p:cNvCxnSpPr>
          <p:nvPr/>
        </p:nvCxnSpPr>
        <p:spPr>
          <a:xfrm>
            <a:off x="4267148" y="2110215"/>
            <a:ext cx="334997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ブレンドコーヒー">
            <a:extLst>
              <a:ext uri="{FF2B5EF4-FFF2-40B4-BE49-F238E27FC236}">
                <a16:creationId xmlns:a16="http://schemas.microsoft.com/office/drawing/2014/main" id="{C1956A1D-9BBE-4AA7-B7D2-D194975D9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81" y="444332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コンテンツ プレースホルダー 5">
            <a:extLst>
              <a:ext uri="{FF2B5EF4-FFF2-40B4-BE49-F238E27FC236}">
                <a16:creationId xmlns:a16="http://schemas.microsoft.com/office/drawing/2014/main" id="{94B21424-6737-4E8C-94F8-75B7A0D82CCF}"/>
              </a:ext>
            </a:extLst>
          </p:cNvPr>
          <p:cNvSpPr txBox="1">
            <a:spLocks/>
          </p:cNvSpPr>
          <p:nvPr/>
        </p:nvSpPr>
        <p:spPr>
          <a:xfrm>
            <a:off x="3080350" y="4892468"/>
            <a:ext cx="8358996" cy="11372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i="0" dirty="0">
                <a:effectLst/>
              </a:rPr>
              <a:t>ホットコーヒーは</a:t>
            </a:r>
            <a:r>
              <a:rPr lang="ja-JP" altLang="en-US" sz="3600" b="1" i="0" dirty="0">
                <a:effectLst/>
              </a:rPr>
              <a:t>熱</a:t>
            </a:r>
            <a:r>
              <a:rPr lang="ja-JP" altLang="en-US" sz="3600" i="0" dirty="0">
                <a:effectLst/>
              </a:rPr>
              <a:t>という内部エネルギーを持っている！！</a:t>
            </a:r>
            <a:endParaRPr lang="en-US" altLang="ja-JP" u="sng" dirty="0"/>
          </a:p>
        </p:txBody>
      </p:sp>
    </p:spTree>
    <p:extLst>
      <p:ext uri="{BB962C8B-B14F-4D97-AF65-F5344CB8AC3E}">
        <p14:creationId xmlns:p14="http://schemas.microsoft.com/office/powerpoint/2010/main" val="825189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075" y="1539889"/>
            <a:ext cx="10515600" cy="584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F470CCA-2887-4113-9E10-637D4AEA354D}"/>
              </a:ext>
            </a:extLst>
          </p:cNvPr>
          <p:cNvCxnSpPr/>
          <p:nvPr/>
        </p:nvCxnSpPr>
        <p:spPr>
          <a:xfrm>
            <a:off x="4883075" y="1968649"/>
            <a:ext cx="19695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 字 39">
            <a:extLst>
              <a:ext uri="{FF2B5EF4-FFF2-40B4-BE49-F238E27FC236}">
                <a16:creationId xmlns:a16="http://schemas.microsoft.com/office/drawing/2014/main" id="{AD4C8A7C-6741-47D1-A7BA-6F924D13F106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L 字 40">
            <a:extLst>
              <a:ext uri="{FF2B5EF4-FFF2-40B4-BE49-F238E27FC236}">
                <a16:creationId xmlns:a16="http://schemas.microsoft.com/office/drawing/2014/main" id="{05D8E2B7-7A8D-414E-92DC-5D6E967910ED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L 字 41">
            <a:extLst>
              <a:ext uri="{FF2B5EF4-FFF2-40B4-BE49-F238E27FC236}">
                <a16:creationId xmlns:a16="http://schemas.microsoft.com/office/drawing/2014/main" id="{8C1BC7CB-634E-4E51-AEDE-58ED48EEC16C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L 字 42">
            <a:extLst>
              <a:ext uri="{FF2B5EF4-FFF2-40B4-BE49-F238E27FC236}">
                <a16:creationId xmlns:a16="http://schemas.microsoft.com/office/drawing/2014/main" id="{89F10FA1-9B91-4EBD-8190-8114EEFB81CF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L 字 43">
            <a:extLst>
              <a:ext uri="{FF2B5EF4-FFF2-40B4-BE49-F238E27FC236}">
                <a16:creationId xmlns:a16="http://schemas.microsoft.com/office/drawing/2014/main" id="{90BC12FE-D9AD-498A-869C-49933ABC367E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L 字 44">
            <a:extLst>
              <a:ext uri="{FF2B5EF4-FFF2-40B4-BE49-F238E27FC236}">
                <a16:creationId xmlns:a16="http://schemas.microsoft.com/office/drawing/2014/main" id="{2BC554A1-F6FE-4C40-8D21-78BD3CCE04B2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L 字 45">
            <a:extLst>
              <a:ext uri="{FF2B5EF4-FFF2-40B4-BE49-F238E27FC236}">
                <a16:creationId xmlns:a16="http://schemas.microsoft.com/office/drawing/2014/main" id="{42437D1C-F31C-4B28-94E5-62439847E862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L 字 46">
            <a:extLst>
              <a:ext uri="{FF2B5EF4-FFF2-40B4-BE49-F238E27FC236}">
                <a16:creationId xmlns:a16="http://schemas.microsoft.com/office/drawing/2014/main" id="{4953C72F-C20D-4845-A792-0B94CB108ABC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519101-8602-4FA0-B6B7-579E704F330E}"/>
              </a:ext>
            </a:extLst>
          </p:cNvPr>
          <p:cNvSpPr txBox="1"/>
          <p:nvPr/>
        </p:nvSpPr>
        <p:spPr>
          <a:xfrm>
            <a:off x="132130" y="3167390"/>
            <a:ext cx="117907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内部エネルギーは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状態量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であり、その状態になるまでの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経路には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無関係</a:t>
            </a:r>
            <a:endParaRPr lang="en-US" altLang="ja-JP" sz="2800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A9E05F5-FAB1-4274-A085-386DD363DA27}"/>
              </a:ext>
            </a:extLst>
          </p:cNvPr>
          <p:cNvSpPr/>
          <p:nvPr/>
        </p:nvSpPr>
        <p:spPr>
          <a:xfrm>
            <a:off x="10546456" y="3171703"/>
            <a:ext cx="1090577" cy="377293"/>
          </a:xfrm>
          <a:prstGeom prst="rect">
            <a:avLst/>
          </a:prstGeom>
          <a:solidFill>
            <a:srgbClr val="CA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42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２　熱力学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31834D-3CB7-490D-B7FB-7179DBBE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67" y="2335446"/>
            <a:ext cx="11789908" cy="1263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u="sng" dirty="0">
                <a:solidFill>
                  <a:srgbClr val="333333"/>
                </a:solidFill>
                <a:latin typeface="Hiragino Kaku Gothic ProN"/>
              </a:rPr>
              <a:t>エンタルピー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とは、</a:t>
            </a:r>
            <a:r>
              <a:rPr lang="ja-JP" altLang="en-US" sz="3600" b="1" u="sng" dirty="0">
                <a:solidFill>
                  <a:srgbClr val="EAB200"/>
                </a:solidFill>
                <a:latin typeface="Hiragino Kaku Gothic ProN"/>
              </a:rPr>
              <a:t>内部エネルギー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に</a:t>
            </a:r>
            <a:r>
              <a:rPr lang="ja-JP" altLang="en-US" sz="3600" b="1" u="sng" dirty="0">
                <a:solidFill>
                  <a:srgbClr val="EAB200"/>
                </a:solidFill>
                <a:latin typeface="Hiragino Kaku Gothic ProN"/>
              </a:rPr>
              <a:t>圧力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と</a:t>
            </a:r>
            <a:r>
              <a:rPr lang="ja-JP" altLang="en-US" sz="3600" b="1" u="sng" dirty="0">
                <a:solidFill>
                  <a:srgbClr val="EAB200"/>
                </a:solidFill>
                <a:latin typeface="Hiragino Kaku Gothic ProN"/>
              </a:rPr>
              <a:t>体積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の</a:t>
            </a:r>
            <a:r>
              <a:rPr lang="ja-JP" altLang="en-US" sz="3600" b="1" u="sng" dirty="0">
                <a:solidFill>
                  <a:srgbClr val="EAB200"/>
                </a:solidFill>
                <a:latin typeface="Hiragino Kaku Gothic ProN"/>
              </a:rPr>
              <a:t>積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を</a:t>
            </a:r>
            <a:endParaRPr lang="en-US" altLang="ja-JP" sz="3600" dirty="0">
              <a:solidFill>
                <a:srgbClr val="333333"/>
              </a:solidFill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600" b="1" u="sng" dirty="0">
                <a:solidFill>
                  <a:srgbClr val="EAB200"/>
                </a:solidFill>
                <a:latin typeface="Hiragino Kaku Gothic ProN"/>
              </a:rPr>
              <a:t>加えた量</a:t>
            </a: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のこと</a:t>
            </a: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熱力学第一法則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 字 25">
            <a:extLst>
              <a:ext uri="{FF2B5EF4-FFF2-40B4-BE49-F238E27FC236}">
                <a16:creationId xmlns:a16="http://schemas.microsoft.com/office/drawing/2014/main" id="{221AE713-89BB-4CB4-97E2-F1B82743EAE5}"/>
              </a:ext>
            </a:extLst>
          </p:cNvPr>
          <p:cNvSpPr/>
          <p:nvPr/>
        </p:nvSpPr>
        <p:spPr>
          <a:xfrm rot="13518342">
            <a:off x="10043067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L 字 26">
            <a:extLst>
              <a:ext uri="{FF2B5EF4-FFF2-40B4-BE49-F238E27FC236}">
                <a16:creationId xmlns:a16="http://schemas.microsoft.com/office/drawing/2014/main" id="{A2C28490-F3A2-4939-8496-F0931AC5AA10}"/>
              </a:ext>
            </a:extLst>
          </p:cNvPr>
          <p:cNvSpPr/>
          <p:nvPr/>
        </p:nvSpPr>
        <p:spPr>
          <a:xfrm rot="13518342">
            <a:off x="9752449" y="312008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L 字 27">
            <a:extLst>
              <a:ext uri="{FF2B5EF4-FFF2-40B4-BE49-F238E27FC236}">
                <a16:creationId xmlns:a16="http://schemas.microsoft.com/office/drawing/2014/main" id="{B2585314-B46B-470F-9407-C4F09AF2FC98}"/>
              </a:ext>
            </a:extLst>
          </p:cNvPr>
          <p:cNvSpPr/>
          <p:nvPr/>
        </p:nvSpPr>
        <p:spPr>
          <a:xfrm rot="13518342">
            <a:off x="9461830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L 字 28">
            <a:extLst>
              <a:ext uri="{FF2B5EF4-FFF2-40B4-BE49-F238E27FC236}">
                <a16:creationId xmlns:a16="http://schemas.microsoft.com/office/drawing/2014/main" id="{9DA1BF2D-28C8-41FE-96EE-F87C72CCCA70}"/>
              </a:ext>
            </a:extLst>
          </p:cNvPr>
          <p:cNvSpPr/>
          <p:nvPr/>
        </p:nvSpPr>
        <p:spPr>
          <a:xfrm rot="13518342">
            <a:off x="9171212" y="320907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L 字 29">
            <a:extLst>
              <a:ext uri="{FF2B5EF4-FFF2-40B4-BE49-F238E27FC236}">
                <a16:creationId xmlns:a16="http://schemas.microsoft.com/office/drawing/2014/main" id="{6AA6593A-799E-4AF7-A764-05993C5C2806}"/>
              </a:ext>
            </a:extLst>
          </p:cNvPr>
          <p:cNvSpPr/>
          <p:nvPr/>
        </p:nvSpPr>
        <p:spPr>
          <a:xfrm rot="13518342">
            <a:off x="8878840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>
            <a:extLst>
              <a:ext uri="{FF2B5EF4-FFF2-40B4-BE49-F238E27FC236}">
                <a16:creationId xmlns:a16="http://schemas.microsoft.com/office/drawing/2014/main" id="{0D5D5C1C-3ED8-46A2-AF8B-48D09C251F91}"/>
              </a:ext>
            </a:extLst>
          </p:cNvPr>
          <p:cNvSpPr/>
          <p:nvPr/>
        </p:nvSpPr>
        <p:spPr>
          <a:xfrm rot="13518342">
            <a:off x="8588222" y="299786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4D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L 字 31">
            <a:extLst>
              <a:ext uri="{FF2B5EF4-FFF2-40B4-BE49-F238E27FC236}">
                <a16:creationId xmlns:a16="http://schemas.microsoft.com/office/drawing/2014/main" id="{95EF5C08-C35F-4F7E-BAB4-F250545496F4}"/>
              </a:ext>
            </a:extLst>
          </p:cNvPr>
          <p:cNvSpPr/>
          <p:nvPr/>
        </p:nvSpPr>
        <p:spPr>
          <a:xfrm rot="13518342">
            <a:off x="8297603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 字 32">
            <a:extLst>
              <a:ext uri="{FF2B5EF4-FFF2-40B4-BE49-F238E27FC236}">
                <a16:creationId xmlns:a16="http://schemas.microsoft.com/office/drawing/2014/main" id="{8D43F4EF-A134-40C7-8051-5CF88FB9914F}"/>
              </a:ext>
            </a:extLst>
          </p:cNvPr>
          <p:cNvSpPr/>
          <p:nvPr/>
        </p:nvSpPr>
        <p:spPr>
          <a:xfrm rot="13518342">
            <a:off x="8006985" y="308685"/>
            <a:ext cx="464846" cy="461557"/>
          </a:xfrm>
          <a:prstGeom prst="corner">
            <a:avLst>
              <a:gd name="adj1" fmla="val 32577"/>
              <a:gd name="adj2" fmla="val 32535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コンテンツ プレースホルダー 5">
            <a:extLst>
              <a:ext uri="{FF2B5EF4-FFF2-40B4-BE49-F238E27FC236}">
                <a16:creationId xmlns:a16="http://schemas.microsoft.com/office/drawing/2014/main" id="{1F86BA1D-E554-46AF-ABF6-3B7F0F5DF2F9}"/>
              </a:ext>
            </a:extLst>
          </p:cNvPr>
          <p:cNvSpPr txBox="1">
            <a:spLocks/>
          </p:cNvSpPr>
          <p:nvPr/>
        </p:nvSpPr>
        <p:spPr>
          <a:xfrm>
            <a:off x="4620831" y="1605478"/>
            <a:ext cx="10515600" cy="5847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333333"/>
                </a:solidFill>
                <a:latin typeface="Hiragino Kaku Gothic ProN"/>
              </a:rPr>
              <a:t>エンタルピー</a:t>
            </a:r>
            <a:endParaRPr lang="ja-JP" altLang="en-US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4EE1782-3AEC-4EB6-9037-E266CEBD6C6A}"/>
              </a:ext>
            </a:extLst>
          </p:cNvPr>
          <p:cNvCxnSpPr>
            <a:cxnSpLocks/>
          </p:cNvCxnSpPr>
          <p:nvPr/>
        </p:nvCxnSpPr>
        <p:spPr>
          <a:xfrm>
            <a:off x="4620831" y="2110215"/>
            <a:ext cx="291002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コンテンツ プレースホルダー 5">
            <a:extLst>
              <a:ext uri="{FF2B5EF4-FFF2-40B4-BE49-F238E27FC236}">
                <a16:creationId xmlns:a16="http://schemas.microsoft.com/office/drawing/2014/main" id="{D6F8722C-FA9F-4616-8978-C43DEE45A507}"/>
              </a:ext>
            </a:extLst>
          </p:cNvPr>
          <p:cNvSpPr txBox="1">
            <a:spLocks/>
          </p:cNvSpPr>
          <p:nvPr/>
        </p:nvSpPr>
        <p:spPr>
          <a:xfrm>
            <a:off x="641312" y="5125670"/>
            <a:ext cx="10254074" cy="12631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b="1" i="0" dirty="0">
                <a:solidFill>
                  <a:schemeClr val="accent1">
                    <a:lumMod val="75000"/>
                  </a:schemeClr>
                </a:solidFill>
                <a:effectLst/>
              </a:rPr>
              <a:t>計算式</a:t>
            </a:r>
            <a:endParaRPr lang="en-US" altLang="ja-JP" sz="3600" b="1" i="0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3600" b="1" dirty="0">
                <a:solidFill>
                  <a:srgbClr val="2F5597"/>
                </a:solidFill>
              </a:rPr>
              <a:t>エンタルピー＝内部エネルギー＋（圧力</a:t>
            </a:r>
            <a:r>
              <a:rPr lang="en-US" altLang="ja-JP" sz="3600" b="1" dirty="0">
                <a:solidFill>
                  <a:srgbClr val="2F5597"/>
                </a:solidFill>
              </a:rPr>
              <a:t>×</a:t>
            </a:r>
            <a:r>
              <a:rPr lang="ja-JP" altLang="en-US" sz="3600" b="1" dirty="0">
                <a:solidFill>
                  <a:srgbClr val="2F5597"/>
                </a:solidFill>
              </a:rPr>
              <a:t>体積）</a:t>
            </a:r>
            <a:endParaRPr lang="en-US" altLang="ja-JP" sz="3600" b="1" u="sng" dirty="0">
              <a:solidFill>
                <a:srgbClr val="2F5597"/>
              </a:solidFill>
            </a:endParaRPr>
          </a:p>
        </p:txBody>
      </p:sp>
      <p:sp>
        <p:nvSpPr>
          <p:cNvPr id="5" name="吹き出し: 四角形 4">
            <a:extLst>
              <a:ext uri="{FF2B5EF4-FFF2-40B4-BE49-F238E27FC236}">
                <a16:creationId xmlns:a16="http://schemas.microsoft.com/office/drawing/2014/main" id="{2F2A7E30-F350-4827-9A69-C423C2BE48E7}"/>
              </a:ext>
            </a:extLst>
          </p:cNvPr>
          <p:cNvSpPr/>
          <p:nvPr/>
        </p:nvSpPr>
        <p:spPr>
          <a:xfrm>
            <a:off x="7105509" y="3343866"/>
            <a:ext cx="4011507" cy="1012474"/>
          </a:xfrm>
          <a:prstGeom prst="wedgeRectCallout">
            <a:avLst>
              <a:gd name="adj1" fmla="val -117027"/>
              <a:gd name="adj2" fmla="val -62793"/>
            </a:avLst>
          </a:prstGeom>
          <a:solidFill>
            <a:srgbClr val="D6D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エンタルピーって何？って理解しようとしない！そういうものと割り切って暗記！</a:t>
            </a:r>
          </a:p>
        </p:txBody>
      </p:sp>
    </p:spTree>
    <p:extLst>
      <p:ext uri="{BB962C8B-B14F-4D97-AF65-F5344CB8AC3E}">
        <p14:creationId xmlns:p14="http://schemas.microsoft.com/office/powerpoint/2010/main" val="123332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2374</Words>
  <Application>Microsoft Office PowerPoint</Application>
  <PresentationFormat>ワイド画面</PresentationFormat>
  <Paragraphs>329</Paragraphs>
  <Slides>27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6" baseType="lpstr">
      <vt:lpstr>BIZ UDPゴシック</vt:lpstr>
      <vt:lpstr>Hiragino Kaku Gothic ProN</vt:lpstr>
      <vt:lpstr>メイリオ</vt:lpstr>
      <vt:lpstr>游ゴシック</vt:lpstr>
      <vt:lpstr>游ゴシック Light</vt:lpstr>
      <vt:lpstr>Arial</vt:lpstr>
      <vt:lpstr>Cambria Math</vt:lpstr>
      <vt:lpstr>Times New Roman</vt:lpstr>
      <vt:lpstr>Office テーマ</vt:lpstr>
      <vt:lpstr>ガス主任技術者試験 基礎　part２　熱力学</vt:lpstr>
      <vt:lpstr>基礎　part２　熱力学</vt:lpstr>
      <vt:lpstr>基礎　part２　熱力学</vt:lpstr>
      <vt:lpstr>基礎　part２　気体の性質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気体の性質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基礎　part２　熱力学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2021-04-06T03:08:30Z</dcterms:created>
  <dcterms:modified xsi:type="dcterms:W3CDTF">2021-04-06T03:08:41Z</dcterms:modified>
</cp:coreProperties>
</file>